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4" r:id="rId5"/>
  </p:sldMasterIdLst>
  <p:notesMasterIdLst>
    <p:notesMasterId r:id="rId44"/>
  </p:notesMasterIdLst>
  <p:handoutMasterIdLst>
    <p:handoutMasterId r:id="rId45"/>
  </p:handoutMasterIdLst>
  <p:sldIdLst>
    <p:sldId id="291" r:id="rId6"/>
    <p:sldId id="293" r:id="rId7"/>
    <p:sldId id="397" r:id="rId8"/>
    <p:sldId id="399" r:id="rId9"/>
    <p:sldId id="403" r:id="rId10"/>
    <p:sldId id="400" r:id="rId11"/>
    <p:sldId id="401" r:id="rId12"/>
    <p:sldId id="398" r:id="rId13"/>
    <p:sldId id="409" r:id="rId14"/>
    <p:sldId id="416" r:id="rId15"/>
    <p:sldId id="418" r:id="rId16"/>
    <p:sldId id="417" r:id="rId17"/>
    <p:sldId id="415" r:id="rId18"/>
    <p:sldId id="419" r:id="rId19"/>
    <p:sldId id="405" r:id="rId20"/>
    <p:sldId id="408" r:id="rId21"/>
    <p:sldId id="412" r:id="rId22"/>
    <p:sldId id="413" r:id="rId23"/>
    <p:sldId id="414" r:id="rId24"/>
    <p:sldId id="404" r:id="rId25"/>
    <p:sldId id="407" r:id="rId26"/>
    <p:sldId id="421" r:id="rId27"/>
    <p:sldId id="406" r:id="rId28"/>
    <p:sldId id="340" r:id="rId29"/>
    <p:sldId id="430" r:id="rId30"/>
    <p:sldId id="429" r:id="rId31"/>
    <p:sldId id="422" r:id="rId32"/>
    <p:sldId id="423" r:id="rId33"/>
    <p:sldId id="426" r:id="rId34"/>
    <p:sldId id="424" r:id="rId35"/>
    <p:sldId id="427" r:id="rId36"/>
    <p:sldId id="428" r:id="rId37"/>
    <p:sldId id="341" r:id="rId38"/>
    <p:sldId id="410" r:id="rId39"/>
    <p:sldId id="376" r:id="rId40"/>
    <p:sldId id="420" r:id="rId41"/>
    <p:sldId id="411" r:id="rId42"/>
    <p:sldId id="375" r:id="rId43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76"/>
    <a:srgbClr val="FF7D28"/>
    <a:srgbClr val="AFC32D"/>
    <a:srgbClr val="005F8C"/>
    <a:srgbClr val="AA0546"/>
    <a:srgbClr val="9CB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08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89D40-BE5F-4C1B-8069-1F8F2D1EC20C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F66EA-5696-42B6-B1D5-ACE6D42905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595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18CE92A5-ECDC-4BF6-8FAC-B6C65DD2D5E0}" type="datetimeFigureOut">
              <a:rPr lang="cs-CZ" smtClean="0"/>
              <a:t>12.06.2019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4412F7DB-1B3F-4585-8ABF-8B9D978B96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6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ADCD9-4CC7-4358-808D-5ADDCFF09F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44246" y="974884"/>
            <a:ext cx="9188246" cy="1856807"/>
          </a:xfrm>
          <a:noFill/>
          <a:ln>
            <a:noFill/>
          </a:ln>
        </p:spPr>
        <p:txBody>
          <a:bodyPr lIns="648000" anchor="ctr" anchorCtr="0">
            <a:normAutofit/>
          </a:bodyPr>
          <a:lstStyle>
            <a:lvl1pPr marL="0" indent="0" algn="l">
              <a:defRPr sz="3300">
                <a:solidFill>
                  <a:srgbClr val="008276"/>
                </a:solidFill>
              </a:defRPr>
            </a:lvl1pPr>
          </a:lstStyle>
          <a:p>
            <a:r>
              <a:rPr lang="cs-CZ" dirty="0"/>
              <a:t>SLAĎOVÁNÍ PRACOVNÍHO,</a:t>
            </a:r>
            <a:br>
              <a:rPr lang="cs-CZ" dirty="0"/>
            </a:br>
            <a:r>
              <a:rPr lang="cs-CZ" dirty="0"/>
              <a:t>OSOBNÍHO A RODINNÉHO ŽIVOTA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32B835-7194-48BC-950F-A2A23A61C6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44245" y="5202238"/>
            <a:ext cx="6315997" cy="1655762"/>
          </a:xfrm>
          <a:solidFill>
            <a:srgbClr val="008276"/>
          </a:solidFill>
          <a:ln>
            <a:solidFill>
              <a:srgbClr val="008276"/>
            </a:solidFill>
          </a:ln>
        </p:spPr>
        <p:txBody>
          <a:bodyPr lIns="720000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typ zprávy</a:t>
            </a:r>
          </a:p>
          <a:p>
            <a:r>
              <a:rPr lang="cs-CZ" dirty="0"/>
              <a:t>z čeho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DBA5C3D0-A166-48A6-AE13-A7DB25D83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9845" y="486697"/>
            <a:ext cx="2141823" cy="502777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2F32869-EB23-4FB0-8023-EFDC01D2F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298"/>
            <a:ext cx="9144000" cy="170688"/>
          </a:xfrm>
          <a:prstGeom prst="rect">
            <a:avLst/>
          </a:prstGeom>
        </p:spPr>
      </p:pic>
      <p:sp>
        <p:nvSpPr>
          <p:cNvPr id="19" name="Zástupný symbol obrázku 18">
            <a:extLst>
              <a:ext uri="{FF2B5EF4-FFF2-40B4-BE49-F238E27FC236}">
                <a16:creationId xmlns:a16="http://schemas.microsoft.com/office/drawing/2014/main" id="{4663E019-A5B4-4EE3-8096-7C363D1D5D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4246" y="2906971"/>
            <a:ext cx="4536000" cy="22320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20" name="Zástupný symbol obrázku 18">
            <a:extLst>
              <a:ext uri="{FF2B5EF4-FFF2-40B4-BE49-F238E27FC236}">
                <a16:creationId xmlns:a16="http://schemas.microsoft.com/office/drawing/2014/main" id="{0F48F9AC-F5BF-43EE-A2C7-DCB85B97D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7764" y="2910237"/>
            <a:ext cx="4583768" cy="22320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22" name="Zástupný symbol pro text 21">
            <a:extLst>
              <a:ext uri="{FF2B5EF4-FFF2-40B4-BE49-F238E27FC236}">
                <a16:creationId xmlns:a16="http://schemas.microsoft.com/office/drawing/2014/main" id="{5E08AF9F-5C2D-405E-9A0F-732E20509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7894" y="5200190"/>
            <a:ext cx="3173638" cy="1655762"/>
          </a:xfrm>
          <a:solidFill>
            <a:srgbClr val="008276"/>
          </a:solidFill>
          <a:ln>
            <a:solidFill>
              <a:srgbClr val="008276"/>
            </a:solidFill>
          </a:ln>
        </p:spPr>
        <p:txBody>
          <a:bodyPr tIns="360000" rIns="720000" anchor="ctr" anchorCtr="0">
            <a:normAutofit/>
          </a:bodyPr>
          <a:lstStyle>
            <a:lvl1pPr marL="0" indent="0" algn="r">
              <a:buNone/>
              <a:defRPr sz="2400" b="1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cs-CZ" dirty="0"/>
              <a:t>rok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BD23CA-37E6-47BE-A3BD-E76D7EB89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" y="208796"/>
            <a:ext cx="2880000" cy="7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ová strana žlutozele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3717BE62-0014-45B7-9D82-70BD036057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913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 předělové strany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618" y="4596063"/>
            <a:ext cx="8527382" cy="1648325"/>
          </a:xfrm>
          <a:solidFill>
            <a:srgbClr val="AFC32D">
              <a:alpha val="80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předělové strany</a:t>
            </a:r>
          </a:p>
        </p:txBody>
      </p:sp>
    </p:spTree>
    <p:extLst>
      <p:ext uri="{BB962C8B-B14F-4D97-AF65-F5344CB8AC3E}">
        <p14:creationId xmlns:p14="http://schemas.microsoft.com/office/powerpoint/2010/main" val="51641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jednořa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jednořádkový 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7945391" cy="4439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E8332A-7D81-4DEE-9F0A-050078843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5CA259-9812-4F08-BE27-7D5C792A16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6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0D37B24-8513-4DF2-829F-52D2DB549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3A413CC-4125-4500-AA3C-239A0CD79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E9DD0A07-CDB1-4CF0-9575-2E760478D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7945391" cy="4439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28982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jednořadkový a 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0E3082C6-27F3-4E0F-A78D-958E911D15E1}"/>
              </a:ext>
            </a:extLst>
          </p:cNvPr>
          <p:cNvSpPr/>
          <p:nvPr userDrawn="1"/>
        </p:nvSpPr>
        <p:spPr>
          <a:xfrm>
            <a:off x="6407623" y="1678634"/>
            <a:ext cx="2160000" cy="2160000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481A2F-9ED0-49D2-8CCC-7E3C31155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623" y="1701770"/>
            <a:ext cx="2160000" cy="2160000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marL="26670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citace nebo drobný text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jednořádkový 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5615201" cy="21830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4001974"/>
            <a:ext cx="7945393" cy="2294604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6362E37-B6F4-406F-8C9D-377ECF469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6" y="1757281"/>
            <a:ext cx="324000" cy="3173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62E413-8D66-41C2-9D7A-31C92C752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4214" y="3451884"/>
            <a:ext cx="324000" cy="31739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9A75678-42C4-4821-83A8-6262B90701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0DF7F05-85C4-4616-A980-382BAE4D0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0E3082C6-27F3-4E0F-A78D-958E911D15E1}"/>
              </a:ext>
            </a:extLst>
          </p:cNvPr>
          <p:cNvSpPr/>
          <p:nvPr userDrawn="1"/>
        </p:nvSpPr>
        <p:spPr>
          <a:xfrm>
            <a:off x="6407623" y="1678634"/>
            <a:ext cx="2160000" cy="2160000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481A2F-9ED0-49D2-8CCC-7E3C31155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623" y="1701770"/>
            <a:ext cx="2160000" cy="2160000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marL="26670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citace nebo drobný text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5615201" cy="21830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4001974"/>
            <a:ext cx="7945393" cy="2294604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6362E37-B6F4-406F-8C9D-377ECF469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6" y="1757281"/>
            <a:ext cx="324000" cy="3173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62E413-8D66-41C2-9D7A-31C92C752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4214" y="3451884"/>
            <a:ext cx="324000" cy="317390"/>
          </a:xfrm>
          <a:prstGeom prst="rect">
            <a:avLst/>
          </a:prstGeo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A71C6A0-F45B-4583-A8FB-533316933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DF71312-40BF-4F21-B83B-3EED00EC6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78675"/>
            <a:ext cx="3565314" cy="46179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3636" y="5845248"/>
            <a:ext cx="4220406" cy="4513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/>
            </a:lvl2pPr>
          </a:lstStyle>
          <a:p>
            <a:pPr lvl="0"/>
            <a:r>
              <a:rPr lang="cs-CZ" dirty="0"/>
              <a:t>Popis obrázku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B267E21-4D34-405D-8160-E085109935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52925" y="1677987"/>
            <a:ext cx="4221163" cy="40639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37D096-E9E1-4CA5-9D9E-80D338E1D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8ABCB9-C400-46BD-8368-082DCA444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1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B267E21-4D34-405D-8160-E085109935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4941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4">
            <a:extLst>
              <a:ext uri="{FF2B5EF4-FFF2-40B4-BE49-F238E27FC236}">
                <a16:creationId xmlns:a16="http://schemas.microsoft.com/office/drawing/2014/main" id="{D8B971FF-A85B-47DA-8BFA-B06608B891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7717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ACBDDBB8-5CD5-4978-AD19-CD6573CF53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66329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FEF2F59-3EE8-4600-99BC-5C4F539738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625" y="4313239"/>
            <a:ext cx="2555875" cy="1867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První text</a:t>
            </a:r>
          </a:p>
        </p:txBody>
      </p:sp>
      <p:sp>
        <p:nvSpPr>
          <p:cNvPr id="18" name="Zástupný symbol pro text 3">
            <a:extLst>
              <a:ext uri="{FF2B5EF4-FFF2-40B4-BE49-F238E27FC236}">
                <a16:creationId xmlns:a16="http://schemas.microsoft.com/office/drawing/2014/main" id="{452B7608-4F61-44E9-905F-EE70505C30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6329" y="4312635"/>
            <a:ext cx="2555875" cy="18681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Druhý text</a:t>
            </a:r>
          </a:p>
        </p:txBody>
      </p:sp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id="{A9694961-1D4B-4475-9E48-A42C702077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77842" y="4312634"/>
            <a:ext cx="2555875" cy="18681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Třetí text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71D9D79-92EA-4B0D-8D70-6BE34D85F006}"/>
              </a:ext>
            </a:extLst>
          </p:cNvPr>
          <p:cNvCxnSpPr/>
          <p:nvPr userDrawn="1"/>
        </p:nvCxnSpPr>
        <p:spPr>
          <a:xfrm>
            <a:off x="3198089" y="4312633"/>
            <a:ext cx="0" cy="1836000"/>
          </a:xfrm>
          <a:prstGeom prst="line">
            <a:avLst/>
          </a:prstGeom>
          <a:ln w="12700">
            <a:solidFill>
              <a:srgbClr val="AFC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EC8B389-96FC-47B0-8D2E-ED3E56AECA9E}"/>
              </a:ext>
            </a:extLst>
          </p:cNvPr>
          <p:cNvCxnSpPr/>
          <p:nvPr userDrawn="1"/>
        </p:nvCxnSpPr>
        <p:spPr>
          <a:xfrm>
            <a:off x="5895829" y="4344804"/>
            <a:ext cx="0" cy="1836000"/>
          </a:xfrm>
          <a:prstGeom prst="line">
            <a:avLst/>
          </a:prstGeom>
          <a:ln w="12700">
            <a:solidFill>
              <a:srgbClr val="AFC3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A1117D55-52B3-4FC8-A9E1-8269B2B37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9D9DF31-26CD-48C6-BB93-C42734C42F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3" name="Zástupný symbol pro graf 2">
            <a:extLst>
              <a:ext uri="{FF2B5EF4-FFF2-40B4-BE49-F238E27FC236}">
                <a16:creationId xmlns:a16="http://schemas.microsoft.com/office/drawing/2014/main" id="{39625EF4-0D99-4573-ABCD-83E81C13C3A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9913" y="1684338"/>
            <a:ext cx="8004175" cy="4605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graf.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8362811-00FF-4A34-A5D5-FAAA3F29A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D9B15E-7A2F-4879-8879-AF0002868C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3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AFC32D"/>
          </a:solidFill>
          <a:ln>
            <a:solidFill>
              <a:srgbClr val="AFC3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243075CB-445F-451D-B78F-591C98050237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2815388" y="1744663"/>
            <a:ext cx="5758699" cy="3841144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r>
              <a:rPr lang="cs-CZ"/>
              <a:t>Kliknutím na ikonu přidáte tabulku.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41296A6-9ACC-42C7-B6BE-AB8D41837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3" y="5690937"/>
            <a:ext cx="8004175" cy="598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/>
            </a:lvl2pPr>
          </a:lstStyle>
          <a:p>
            <a:pPr lvl="0"/>
            <a:r>
              <a:rPr lang="cs-CZ" dirty="0"/>
              <a:t>Popis tabulky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969F98E-4017-499E-A0CF-05FFE0FE3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25"/>
            <a:ext cx="9144000" cy="1280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040249A-66A1-4EC5-963A-036A831921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8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638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9550"/>
            <a:ext cx="288131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-44246" y="974884"/>
            <a:ext cx="9188246" cy="1856807"/>
          </a:xfrm>
          <a:noFill/>
          <a:ln>
            <a:noFill/>
          </a:ln>
        </p:spPr>
        <p:txBody>
          <a:bodyPr lIns="648000" anchorCtr="0"/>
          <a:lstStyle>
            <a:lvl1pPr marL="0" indent="0" algn="l">
              <a:defRPr sz="3300">
                <a:solidFill>
                  <a:srgbClr val="008276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-44245" y="5202238"/>
            <a:ext cx="6315997" cy="1655762"/>
          </a:xfrm>
          <a:solidFill>
            <a:srgbClr val="008276"/>
          </a:solidFill>
          <a:ln>
            <a:solidFill>
              <a:srgbClr val="008276"/>
            </a:solidFill>
          </a:ln>
        </p:spPr>
        <p:txBody>
          <a:bodyPr lIns="72000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sp>
        <p:nvSpPr>
          <p:cNvPr id="11" name="Zástupný symbol pro text 10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6559845" y="486697"/>
            <a:ext cx="2141823" cy="502777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obrázku 18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-44246" y="2906971"/>
            <a:ext cx="4536000" cy="22320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20" name="Zástupný symbol obrázku 18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4597764" y="2910237"/>
            <a:ext cx="4583768" cy="22320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22" name="Zástupný symbol pro text 21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6007894" y="5200190"/>
            <a:ext cx="3173638" cy="1655762"/>
          </a:xfrm>
          <a:solidFill>
            <a:srgbClr val="008276"/>
          </a:solidFill>
          <a:ln>
            <a:solidFill>
              <a:srgbClr val="008276"/>
            </a:solidFill>
          </a:ln>
        </p:spPr>
        <p:txBody>
          <a:bodyPr tIns="360000" rIns="720000" anchor="ctr">
            <a:normAutofit/>
          </a:bodyPr>
          <a:lstStyle>
            <a:lvl1pPr marL="0" indent="0" algn="r">
              <a:buNone/>
              <a:defRPr sz="2400" b="1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8913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jednořa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jednořádkový 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7945391" cy="4439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9A084F-AC47-4B73-B5F9-CCA9E4D875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8A78607-7E5D-4949-B270-A553FDC261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A915072-897B-4804-B9BD-4FD362EC6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B45C629-7A24-45BB-B3BA-D965F55DD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A4884FE2-6E48-41EB-8D8C-4472E3D6E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7945391" cy="4439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5260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jednořadkový a 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0E3082C6-27F3-4E0F-A78D-958E911D15E1}"/>
              </a:ext>
            </a:extLst>
          </p:cNvPr>
          <p:cNvSpPr/>
          <p:nvPr userDrawn="1"/>
        </p:nvSpPr>
        <p:spPr>
          <a:xfrm>
            <a:off x="6407623" y="1678634"/>
            <a:ext cx="2160000" cy="2160000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481A2F-9ED0-49D2-8CCC-7E3C31155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623" y="1701770"/>
            <a:ext cx="2160000" cy="2160000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marL="26670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citace nebo drobný text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jednořádkový nadpis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5615201" cy="21830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4001974"/>
            <a:ext cx="7945393" cy="2294604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6362E37-B6F4-406F-8C9D-377ECF469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6" y="1757281"/>
            <a:ext cx="324000" cy="3173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62E413-8D66-41C2-9D7A-31C92C752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4214" y="3451884"/>
            <a:ext cx="324000" cy="31739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73BD70-9296-47EC-8865-48DC50BD3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A679B2A-8239-4640-86B2-33DF7F06A5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0E3082C6-27F3-4E0F-A78D-958E911D15E1}"/>
              </a:ext>
            </a:extLst>
          </p:cNvPr>
          <p:cNvSpPr/>
          <p:nvPr userDrawn="1"/>
        </p:nvSpPr>
        <p:spPr>
          <a:xfrm>
            <a:off x="6407623" y="1678634"/>
            <a:ext cx="2160000" cy="2160000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481A2F-9ED0-49D2-8CCC-7E3C31155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623" y="1701770"/>
            <a:ext cx="2160000" cy="2160000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marL="26670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citace nebo drobný text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78676"/>
            <a:ext cx="5615201" cy="21830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49" y="4001974"/>
            <a:ext cx="7945393" cy="2294604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6362E37-B6F4-406F-8C9D-377ECF469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6" y="1757281"/>
            <a:ext cx="324000" cy="3173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62E413-8D66-41C2-9D7A-31C92C752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4214" y="3451884"/>
            <a:ext cx="324000" cy="317390"/>
          </a:xfrm>
          <a:prstGeom prst="rect">
            <a:avLst/>
          </a:prstGeo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0710F27-5468-472A-903B-2917B09C8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F80FE6C-EA42-4F15-9CDE-A35EB5850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B65C06-7458-4B09-87AF-9E8F9E339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78675"/>
            <a:ext cx="3565314" cy="46179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35A8BBC-20BC-4A89-8DEB-027CA02E14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3636" y="5845248"/>
            <a:ext cx="4220406" cy="4513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/>
            </a:lvl2pPr>
          </a:lstStyle>
          <a:p>
            <a:pPr lvl="0"/>
            <a:r>
              <a:rPr lang="cs-CZ" dirty="0"/>
              <a:t>Popis obrázku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B267E21-4D34-405D-8160-E085109935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52925" y="1677987"/>
            <a:ext cx="4221163" cy="40639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D52422-AA53-462A-9588-C2EB15DD9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5662FE-56AF-4473-8FB8-F94BA2736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B267E21-4D34-405D-8160-E085109935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4941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4">
            <a:extLst>
              <a:ext uri="{FF2B5EF4-FFF2-40B4-BE49-F238E27FC236}">
                <a16:creationId xmlns:a16="http://schemas.microsoft.com/office/drawing/2014/main" id="{D8B971FF-A85B-47DA-8BFA-B06608B891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7717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ACBDDBB8-5CD5-4978-AD19-CD6573CF53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66329" y="1752144"/>
            <a:ext cx="2556000" cy="241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FEF2F59-3EE8-4600-99BC-5C4F539738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625" y="4313239"/>
            <a:ext cx="2555875" cy="1867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První text</a:t>
            </a:r>
          </a:p>
        </p:txBody>
      </p:sp>
      <p:sp>
        <p:nvSpPr>
          <p:cNvPr id="18" name="Zástupný symbol pro text 3">
            <a:extLst>
              <a:ext uri="{FF2B5EF4-FFF2-40B4-BE49-F238E27FC236}">
                <a16:creationId xmlns:a16="http://schemas.microsoft.com/office/drawing/2014/main" id="{452B7608-4F61-44E9-905F-EE70505C30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6329" y="4312635"/>
            <a:ext cx="2555875" cy="18681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Druhý text</a:t>
            </a:r>
          </a:p>
        </p:txBody>
      </p:sp>
      <p:sp>
        <p:nvSpPr>
          <p:cNvPr id="20" name="Zástupný symbol pro text 3">
            <a:extLst>
              <a:ext uri="{FF2B5EF4-FFF2-40B4-BE49-F238E27FC236}">
                <a16:creationId xmlns:a16="http://schemas.microsoft.com/office/drawing/2014/main" id="{A9694961-1D4B-4475-9E48-A42C702077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77842" y="4312634"/>
            <a:ext cx="2555875" cy="18681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dirty="0"/>
              <a:t>Třetí text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71D9D79-92EA-4B0D-8D70-6BE34D85F006}"/>
              </a:ext>
            </a:extLst>
          </p:cNvPr>
          <p:cNvCxnSpPr/>
          <p:nvPr userDrawn="1"/>
        </p:nvCxnSpPr>
        <p:spPr>
          <a:xfrm>
            <a:off x="3198089" y="4312633"/>
            <a:ext cx="0" cy="1836000"/>
          </a:xfrm>
          <a:prstGeom prst="line">
            <a:avLst/>
          </a:prstGeom>
          <a:ln w="12700">
            <a:solidFill>
              <a:srgbClr val="0082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EC8B389-96FC-47B0-8D2E-ED3E56AECA9E}"/>
              </a:ext>
            </a:extLst>
          </p:cNvPr>
          <p:cNvCxnSpPr/>
          <p:nvPr userDrawn="1"/>
        </p:nvCxnSpPr>
        <p:spPr>
          <a:xfrm>
            <a:off x="5895829" y="4344804"/>
            <a:ext cx="0" cy="1836000"/>
          </a:xfrm>
          <a:prstGeom prst="line">
            <a:avLst/>
          </a:prstGeom>
          <a:ln w="12700">
            <a:solidFill>
              <a:srgbClr val="0082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312025C9-8689-4B48-8F17-3C68DA4CF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B8D566A-8B04-4DFE-B5E0-C4423183D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9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3" name="Zástupný symbol pro graf 2">
            <a:extLst>
              <a:ext uri="{FF2B5EF4-FFF2-40B4-BE49-F238E27FC236}">
                <a16:creationId xmlns:a16="http://schemas.microsoft.com/office/drawing/2014/main" id="{39625EF4-0D99-4573-ABCD-83E81C13C3A5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9913" y="1684338"/>
            <a:ext cx="8004175" cy="4605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graf.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BBCD4E-1929-4BB6-B4D2-8C703C395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41ACE1-C640-451F-93CF-8AAB4D7F2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dvouřadkový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6D773097-E1D1-4068-BFDF-28B0431E804D}"/>
              </a:ext>
            </a:extLst>
          </p:cNvPr>
          <p:cNvSpPr/>
          <p:nvPr userDrawn="1"/>
        </p:nvSpPr>
        <p:spPr>
          <a:xfrm>
            <a:off x="0" y="0"/>
            <a:ext cx="9180000" cy="1385155"/>
          </a:xfrm>
          <a:prstGeom prst="rect">
            <a:avLst/>
          </a:prstGeom>
          <a:solidFill>
            <a:srgbClr val="008276"/>
          </a:solidFill>
          <a:ln>
            <a:solidFill>
              <a:srgbClr val="008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0FBD9941-1351-4307-864A-F5EA5E0F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385155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první řádek  nadpisu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E084-D11D-42CE-A2D3-310DA1C5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>
            <a:lvl1pPr>
              <a:defRPr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CB904088-836B-4F96-832E-C43FDB462D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6478589"/>
            <a:ext cx="5716191" cy="3651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cs-CZ" dirty="0"/>
              <a:t>místo pro poznámku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61BD0127-6D03-4DD7-BD1B-E839F028DB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957" y="871622"/>
            <a:ext cx="5476001" cy="4052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druhý řádek textu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243075CB-445F-451D-B78F-591C98050237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2815388" y="1744663"/>
            <a:ext cx="5758699" cy="3841144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r>
              <a:rPr lang="cs-CZ" smtClean="0"/>
              <a:t>Kliknutím na ikonu přidáte tabulku.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41296A6-9ACC-42C7-B6BE-AB8D41837E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913" y="5690937"/>
            <a:ext cx="8004175" cy="598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/>
            </a:lvl2pPr>
          </a:lstStyle>
          <a:p>
            <a:pPr lvl="0"/>
            <a:r>
              <a:rPr lang="cs-CZ" dirty="0"/>
              <a:t>Popis tabulky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D7D2839-C647-4D3B-864E-39146D81B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398025"/>
            <a:ext cx="9143935" cy="1280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C8BC9D6-C0AA-488F-B9DB-80A7D07B30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75" y="485421"/>
            <a:ext cx="2160000" cy="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1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41B7A3-1625-4A50-AEAD-39F18A94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5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A020AA-ECC7-4474-B826-21223D6C4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499" y="1774210"/>
            <a:ext cx="8167333" cy="45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52E7AF-D4B8-4711-9A70-4E416AD50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2431" y="64791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0A03B06-45A5-4573-A15C-112DB4EA109A}"/>
              </a:ext>
            </a:extLst>
          </p:cNvPr>
          <p:cNvCxnSpPr>
            <a:cxnSpLocks/>
          </p:cNvCxnSpPr>
          <p:nvPr userDrawn="1"/>
        </p:nvCxnSpPr>
        <p:spPr>
          <a:xfrm>
            <a:off x="-30707" y="6354387"/>
            <a:ext cx="9207000" cy="0"/>
          </a:xfrm>
          <a:prstGeom prst="line">
            <a:avLst/>
          </a:prstGeom>
          <a:ln w="28575">
            <a:solidFill>
              <a:srgbClr val="0082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5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0" r:id="rId3"/>
    <p:sldLayoutId id="2147483656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3" r:id="rId10"/>
  </p:sldLayoutIdLst>
  <p:hf hdr="0" ftr="0" dt="0"/>
  <p:txStyles>
    <p:titleStyle>
      <a:lvl1pPr marL="542925" indent="0"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827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27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41B7A3-1625-4A50-AEAD-39F18A94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58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A020AA-ECC7-4474-B826-21223D6C4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499" y="1774210"/>
            <a:ext cx="8167333" cy="45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52E7AF-D4B8-4711-9A70-4E416AD50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2431" y="64791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8276"/>
                </a:solidFill>
              </a:defRPr>
            </a:lvl1pPr>
          </a:lstStyle>
          <a:p>
            <a:fld id="{D83BD07D-5885-48DF-B570-0C7EF7FA7CBC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0A03B06-45A5-4573-A15C-112DB4EA109A}"/>
              </a:ext>
            </a:extLst>
          </p:cNvPr>
          <p:cNvCxnSpPr>
            <a:cxnSpLocks/>
          </p:cNvCxnSpPr>
          <p:nvPr userDrawn="1"/>
        </p:nvCxnSpPr>
        <p:spPr>
          <a:xfrm>
            <a:off x="-30707" y="6354387"/>
            <a:ext cx="9207000" cy="0"/>
          </a:xfrm>
          <a:prstGeom prst="line">
            <a:avLst/>
          </a:prstGeom>
          <a:ln w="28575">
            <a:solidFill>
              <a:srgbClr val="0082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03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3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4" r:id="rId9"/>
  </p:sldLayoutIdLst>
  <p:hf hdr="0" ftr="0" dt="0"/>
  <p:txStyles>
    <p:titleStyle>
      <a:lvl1pPr marL="542925" indent="0"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827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27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hrance.cz/monitorovani-prav-lidi-se-zdravotnim-postizenim/poradni-organ/clenov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hadwigerova@ochrance.cz" TargetMode="External"/><Relationship Id="rId2" Type="http://schemas.openxmlformats.org/officeDocument/2006/relationships/hyperlink" Target="mailto:rozehnalova@ochrance.cz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podatelna@ochrance.cz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podatelna@ochrance.cz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erejny.ochrance.prav/" TargetMode="External"/><Relationship Id="rId2" Type="http://schemas.openxmlformats.org/officeDocument/2006/relationships/hyperlink" Target="http://www.ochrance.cz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so.ochrance.cz/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0" y="3062288"/>
            <a:ext cx="9188450" cy="18557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SETKÁNÍ S ORGANIZACEMI HÁJÍCÍMI PRÁVA LIDÍ S POSTIŽENÍM</a:t>
            </a:r>
            <a:endParaRPr lang="cs-CZ" dirty="0"/>
          </a:p>
        </p:txBody>
      </p:sp>
      <p:sp>
        <p:nvSpPr>
          <p:cNvPr id="3" name="Podnadpis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-44450" y="5157216"/>
            <a:ext cx="9232900" cy="1700784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14</a:t>
            </a:r>
            <a:r>
              <a:rPr lang="cs-CZ" dirty="0" smtClean="0"/>
              <a:t>. ČERVNA </a:t>
            </a:r>
            <a:r>
              <a:rPr lang="cs-CZ" dirty="0" smtClean="0"/>
              <a:t>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1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0173" y="2685534"/>
            <a:ext cx="8046840" cy="3566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právech osob </a:t>
            </a:r>
            <a:br>
              <a:rPr lang="cs-CZ" dirty="0"/>
            </a:br>
            <a:r>
              <a:rPr lang="cs-CZ" dirty="0"/>
              <a:t>se zdravotním postižením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0076" y="1728250"/>
            <a:ext cx="79025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 smtClean="0"/>
              <a:t>Byla přijata v roce 2006 na půdě OSN za účasti různých skupin a zástupců z řad lidí s postižením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 smtClean="0"/>
              <a:t>Pokrývá širokou paletu základních občanských, politických i sociálních práv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 smtClean="0"/>
              <a:t>I když nepřináší žádná nová práva, jako první kodifikuje specifická práva pro lidi s postižením, například: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právo na život v komunitě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právo na inkluzivní vzdělávání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právo na podporu při rozhodování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37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právech osob </a:t>
            </a:r>
            <a:br>
              <a:rPr lang="cs-CZ" dirty="0"/>
            </a:br>
            <a:r>
              <a:rPr lang="cs-CZ" dirty="0"/>
              <a:t>se zdravotním postižením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78942" y="1914149"/>
            <a:ext cx="827078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dirty="0"/>
              <a:t>Většina práv podléhá tzv. </a:t>
            </a:r>
            <a:r>
              <a:rPr lang="cs-CZ" b="1" dirty="0"/>
              <a:t>progresivní realizaci </a:t>
            </a:r>
            <a:r>
              <a:rPr lang="cs-CZ" dirty="0"/>
              <a:t>– jejich naplnění není možné hned, ale vyžaduje, aby stát investoval čas, úsilí a kapacity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75" y="3911351"/>
            <a:ext cx="4099317" cy="23058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78942" y="2504303"/>
            <a:ext cx="612071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dirty="0"/>
              <a:t>Závazky státu mají tři různé podoby: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Závazek respektovat </a:t>
            </a:r>
            <a:r>
              <a:rPr lang="cs-CZ" dirty="0"/>
              <a:t>– stát nesmí zasahovat do výkonu základních </a:t>
            </a:r>
            <a:r>
              <a:rPr lang="cs-CZ" dirty="0" smtClean="0"/>
              <a:t>práv 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600" dirty="0" smtClean="0"/>
              <a:t>například zákaz svévolného zbavení osobní svobody – článek 14</a:t>
            </a:r>
            <a:endParaRPr lang="cs-CZ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Závazek chránit </a:t>
            </a:r>
            <a:r>
              <a:rPr lang="cs-CZ" dirty="0"/>
              <a:t>– stát musí zabránit tomu, aby třetí strany zasahovaly do základních </a:t>
            </a:r>
            <a:r>
              <a:rPr lang="cs-CZ" dirty="0" smtClean="0"/>
              <a:t>práv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600" dirty="0"/>
              <a:t>například zákaz </a:t>
            </a:r>
            <a:r>
              <a:rPr lang="cs-CZ" sz="1600" dirty="0" smtClean="0"/>
              <a:t>diskriminace v soukromoprávních vztazích </a:t>
            </a:r>
            <a:r>
              <a:rPr lang="cs-CZ" sz="1600" dirty="0"/>
              <a:t>– článek </a:t>
            </a:r>
            <a:r>
              <a:rPr lang="cs-CZ" sz="1600" dirty="0" smtClean="0"/>
              <a:t>5</a:t>
            </a:r>
            <a:endParaRPr lang="cs-CZ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Závazek naplnit </a:t>
            </a:r>
            <a:r>
              <a:rPr lang="cs-CZ" dirty="0"/>
              <a:t>– stát musí učinit kroky k plnému výkonu základních </a:t>
            </a:r>
            <a:r>
              <a:rPr lang="cs-CZ" dirty="0" smtClean="0"/>
              <a:t>práv</a:t>
            </a:r>
          </a:p>
          <a:p>
            <a:pPr marL="1200150" lvl="2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600" dirty="0" smtClean="0"/>
              <a:t>Například povinnost zajistit inkluzivní vzdělávací systém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68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právech osob </a:t>
            </a:r>
            <a:br>
              <a:rPr lang="cs-CZ" dirty="0"/>
            </a:br>
            <a:r>
              <a:rPr lang="cs-CZ" dirty="0"/>
              <a:t>se zdravotním postižením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587437"/>
              </p:ext>
            </p:extLst>
          </p:nvPr>
        </p:nvGraphicFramePr>
        <p:xfrm>
          <a:off x="294481" y="1683989"/>
          <a:ext cx="8307652" cy="469016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5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084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Základní principy</a:t>
                      </a:r>
                      <a:r>
                        <a:rPr lang="cs-CZ" sz="2400" dirty="0" smtClean="0"/>
                        <a:t> </a:t>
                      </a:r>
                      <a:endParaRPr lang="cs-CZ" sz="24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973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Respekt</a:t>
                      </a:r>
                      <a:r>
                        <a:rPr lang="cs-CZ" sz="1600" b="1" baseline="0" dirty="0" smtClean="0"/>
                        <a:t> k důstojnosti a autonomii</a:t>
                      </a:r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Všichni lidé s postižením mají svobodu volby a právo žít samostatný život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086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Nediskriminace</a:t>
                      </a:r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u="none" strike="noStrike" kern="1200" dirty="0" smtClean="0">
                          <a:effectLst/>
                        </a:rPr>
                        <a:t>Právo nebýt diskriminován zahrnuje také povinnost přijmout</a:t>
                      </a:r>
                      <a:r>
                        <a:rPr lang="cs-CZ" sz="1600" u="none" strike="noStrike" kern="1200" baseline="0" dirty="0" smtClean="0">
                          <a:effectLst/>
                        </a:rPr>
                        <a:t> p</a:t>
                      </a:r>
                      <a:r>
                        <a:rPr lang="cs-CZ" sz="1600" u="none" strike="noStrike" kern="1200" dirty="0" smtClean="0">
                          <a:effectLst/>
                        </a:rPr>
                        <a:t>řiměřené úpravy</a:t>
                      </a:r>
                      <a:r>
                        <a:rPr lang="en-US" sz="1600" kern="1200" dirty="0" smtClean="0">
                          <a:effectLst/>
                        </a:rPr>
                        <a:t>​</a:t>
                      </a:r>
                      <a:r>
                        <a:rPr lang="cs-CZ" sz="1600" kern="1200" dirty="0" smtClean="0">
                          <a:effectLst/>
                        </a:rPr>
                        <a:t>, jakož i rovnost příležitostí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086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Přístupnost</a:t>
                      </a:r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u="none" strike="noStrike" kern="1200" dirty="0" smtClean="0">
                          <a:effectLst/>
                        </a:rPr>
                        <a:t>Stát má povinnost vytvořit  zavést univerzální design</a:t>
                      </a:r>
                      <a:endParaRPr lang="cs-C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7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/>
                        <a:t>Plné a účinné zapojení a inkluzi ve společnosti</a:t>
                      </a:r>
                    </a:p>
                    <a:p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Nikd</a:t>
                      </a:r>
                      <a:r>
                        <a:rPr lang="cs-CZ" sz="1600" baseline="0" dirty="0" smtClean="0"/>
                        <a:t>o nesmí bát vylučován ze společnosti či služeb na základě postižení, Nic o nás bez nás!</a:t>
                      </a:r>
                      <a:endParaRPr lang="cs-C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7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strike="noStrike" kern="1200" dirty="0" smtClean="0">
                          <a:effectLst/>
                        </a:rPr>
                        <a:t>Respekt k odlišnosti</a:t>
                      </a:r>
                      <a:endParaRPr lang="cs-CZ" sz="1600" b="1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Lidé s postižením nejsou homogenní skupinou, mají různá</a:t>
                      </a:r>
                      <a:r>
                        <a:rPr lang="cs-CZ" sz="1600" baseline="0" dirty="0" smtClean="0"/>
                        <a:t> přání a potřeby; zvlášť ohrožené jsou ženy a děti  s postižením a lidé s menšin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751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strike="noStrike" kern="1200" dirty="0" smtClean="0">
                          <a:effectLst/>
                        </a:rPr>
                        <a:t>Vnitřní monitorování a vnější kontrola</a:t>
                      </a:r>
                      <a:endParaRPr lang="cs-CZ" sz="1600" b="1" dirty="0" smtClean="0"/>
                    </a:p>
                    <a:p>
                      <a:pPr rtl="0" fontAlgn="base"/>
                      <a:endParaRPr lang="cs-C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Stát musí zřídit nezávislý monitorovací mechanismus a podávat pravidelné zprávy Výboru</a:t>
                      </a:r>
                      <a:r>
                        <a:rPr lang="cs-CZ" sz="1600" baseline="0" dirty="0" smtClean="0"/>
                        <a:t> pro práva osob se zdravotním postižením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8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vop</a:t>
            </a:r>
            <a:r>
              <a:rPr lang="cs-CZ" dirty="0" smtClean="0"/>
              <a:t> jako nezávislý Monitorovací mechanismus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/>
              <a:t>Novela zákona o veřejném ochránci práv </a:t>
            </a:r>
            <a:r>
              <a:rPr lang="cs-CZ" dirty="0" smtClean="0"/>
              <a:t>198/2017, účinná od 1. 1.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Působnost ochránce při monitorování</a:t>
            </a:r>
            <a:r>
              <a:rPr lang="cs-CZ" dirty="0"/>
              <a:t>(§ 21c)</a:t>
            </a:r>
          </a:p>
          <a:p>
            <a:pPr marL="857250" lvl="1" indent="-342900">
              <a:buFont typeface="+mj-lt"/>
              <a:buAutoNum type="alphaLcParenR"/>
            </a:pPr>
            <a:r>
              <a:rPr lang="cs-CZ" sz="2400" dirty="0" smtClean="0"/>
              <a:t>podpora </a:t>
            </a:r>
            <a:r>
              <a:rPr lang="cs-CZ" sz="2400" dirty="0"/>
              <a:t>naplňování práv osob se zdravotním postižením a </a:t>
            </a:r>
            <a:r>
              <a:rPr lang="cs-CZ" sz="2400" b="1" dirty="0" smtClean="0"/>
              <a:t>navrhování </a:t>
            </a:r>
            <a:r>
              <a:rPr lang="cs-CZ" sz="2400" b="1" dirty="0"/>
              <a:t>opatření </a:t>
            </a:r>
            <a:r>
              <a:rPr lang="cs-CZ" sz="2400" dirty="0"/>
              <a:t>směřující k jejich ochraně,</a:t>
            </a:r>
          </a:p>
          <a:p>
            <a:pPr marL="857250" lvl="1" indent="-342900">
              <a:buFont typeface="+mj-lt"/>
              <a:buAutoNum type="alphaLcParenR"/>
            </a:pPr>
            <a:r>
              <a:rPr lang="cs-CZ" sz="2400" b="1" dirty="0" smtClean="0"/>
              <a:t>výzkum</a:t>
            </a:r>
            <a:r>
              <a:rPr lang="cs-CZ" sz="2400" dirty="0"/>
              <a:t>,</a:t>
            </a:r>
            <a:endParaRPr lang="cs-CZ" sz="2400" b="1" dirty="0"/>
          </a:p>
          <a:p>
            <a:pPr marL="857250" lvl="1" indent="-342900">
              <a:buFont typeface="+mj-lt"/>
              <a:buAutoNum type="alphaLcParenR"/>
            </a:pPr>
            <a:r>
              <a:rPr lang="cs-CZ" sz="2400" b="1" dirty="0" smtClean="0"/>
              <a:t>zprávy</a:t>
            </a:r>
            <a:r>
              <a:rPr lang="cs-CZ" sz="2400" dirty="0" smtClean="0"/>
              <a:t> </a:t>
            </a:r>
            <a:r>
              <a:rPr lang="cs-CZ" sz="2400" dirty="0"/>
              <a:t>a </a:t>
            </a:r>
            <a:r>
              <a:rPr lang="cs-CZ" sz="2400" b="1" dirty="0" smtClean="0"/>
              <a:t>doporučení </a:t>
            </a:r>
            <a:r>
              <a:rPr lang="cs-CZ" sz="2400" dirty="0"/>
              <a:t>k otázkám souvisejícím s naplňováním práv osob se zdravotním postižením a</a:t>
            </a:r>
          </a:p>
          <a:p>
            <a:pPr marL="857250" lvl="1" indent="-342900">
              <a:buFont typeface="+mj-lt"/>
              <a:buAutoNum type="alphaLcParenR"/>
            </a:pPr>
            <a:r>
              <a:rPr lang="cs-CZ" sz="2400" dirty="0" smtClean="0"/>
              <a:t>Mezinárodní a zahraniční spolupráce zajišťuje </a:t>
            </a:r>
            <a:r>
              <a:rPr lang="cs-CZ" sz="2400" b="1" dirty="0"/>
              <a:t>výměnu dostupných informací s příslušnými zahraničními a </a:t>
            </a:r>
            <a:r>
              <a:rPr lang="cs-CZ" sz="2400" b="1" dirty="0" smtClean="0"/>
              <a:t>mezinárodními subjekty 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5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vop</a:t>
            </a:r>
            <a:r>
              <a:rPr lang="cs-CZ" dirty="0" smtClean="0"/>
              <a:t> jako nezávislý Monitorovací mechanismus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678676"/>
            <a:ext cx="8086981" cy="71458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Ochránce zřizuje </a:t>
            </a:r>
            <a:r>
              <a:rPr lang="cs-CZ" b="1" u="sng" dirty="0">
                <a:solidFill>
                  <a:schemeClr val="accent3">
                    <a:lumMod val="75000"/>
                  </a:schemeClr>
                </a:solidFill>
              </a:rPr>
              <a:t>poradní orgán</a:t>
            </a:r>
            <a:r>
              <a:rPr lang="cs-CZ" dirty="0"/>
              <a:t>, jehož členy jsou osoby se zdravotním postižením a osoby hájící jejich práva a </a:t>
            </a:r>
            <a:r>
              <a:rPr lang="cs-CZ" dirty="0" smtClean="0"/>
              <a:t>zájmy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" b="16794"/>
          <a:stretch/>
        </p:blipFill>
        <p:spPr>
          <a:xfrm>
            <a:off x="3830595" y="2620348"/>
            <a:ext cx="4481383" cy="298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8650" y="2666400"/>
            <a:ext cx="308661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000" dirty="0" smtClean="0"/>
              <a:t>11 členů</a:t>
            </a:r>
            <a:endParaRPr lang="cs-CZ" sz="2000" dirty="0" smtClean="0">
              <a:hlinkClick r:id="rId3"/>
            </a:endParaRP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000" dirty="0" smtClean="0">
                <a:hlinkClick r:id="rId3"/>
              </a:rPr>
              <a:t>Členové</a:t>
            </a:r>
            <a:r>
              <a:rPr lang="cs-CZ" sz="2000" dirty="0" smtClean="0"/>
              <a:t> jsou voleni Ombudsmanem na jeho/její funkční období 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000" dirty="0" smtClean="0"/>
              <a:t>Zasedá jednou za ¼ roku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000" dirty="0" smtClean="0"/>
              <a:t>Konzultační funkce</a:t>
            </a:r>
          </a:p>
          <a:p>
            <a:pPr marL="34290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000" dirty="0" smtClean="0"/>
              <a:t>Zasedání a fungování se </a:t>
            </a:r>
            <a:r>
              <a:rPr lang="cs-CZ" sz="2000" dirty="0"/>
              <a:t>řídí </a:t>
            </a:r>
            <a:r>
              <a:rPr lang="cs-CZ" sz="2000" dirty="0" smtClean="0"/>
              <a:t>Statutem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7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List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issues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r>
              <a:rPr lang="cs-CZ" dirty="0" smtClean="0"/>
              <a:t>Petra Hadwigerová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13191"/>
          <a:stretch>
            <a:fillRect/>
          </a:stretch>
        </p:blipFill>
        <p:spPr>
          <a:xfrm>
            <a:off x="32643" y="2910235"/>
            <a:ext cx="4536002" cy="2232001"/>
          </a:xfrm>
        </p:spPr>
      </p:pic>
      <p:pic>
        <p:nvPicPr>
          <p:cNvPr id="7" name="Zástupný symbol pro obrázek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5353" r="160" b="21627"/>
          <a:stretch/>
        </p:blipFill>
        <p:spPr>
          <a:xfrm>
            <a:off x="4597764" y="2910236"/>
            <a:ext cx="4583768" cy="2232000"/>
          </a:xfrm>
        </p:spPr>
      </p:pic>
    </p:spTree>
    <p:extLst>
      <p:ext uri="{BB962C8B-B14F-4D97-AF65-F5344CB8AC3E}">
        <p14:creationId xmlns:p14="http://schemas.microsoft.com/office/powerpoint/2010/main" val="14326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Seznam</a:t>
            </a:r>
            <a:r>
              <a:rPr lang="cs-CZ"/>
              <a:t> otázek (list of Issues)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jeden</a:t>
            </a:r>
            <a:r>
              <a:rPr lang="cs-CZ"/>
              <a:t> z </a:t>
            </a:r>
            <a:r>
              <a:rPr lang="cs-CZ" b="1"/>
              <a:t>nástrojů</a:t>
            </a:r>
            <a:r>
              <a:rPr lang="cs-CZ"/>
              <a:t>, kterým Výbor OSN </a:t>
            </a:r>
            <a:r>
              <a:rPr lang="cs-CZ" b="1"/>
              <a:t>zjišťuje</a:t>
            </a:r>
            <a:r>
              <a:rPr lang="cs-CZ"/>
              <a:t>, jak jsou naplňována práva lidí s postižením ve smluvních státech,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zakotven v jednacím řádu Výboru,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otázky se vztahují k jednotlivým </a:t>
            </a:r>
            <a:r>
              <a:rPr lang="cs-CZ" b="1"/>
              <a:t>článkům</a:t>
            </a:r>
            <a:r>
              <a:rPr lang="cs-CZ"/>
              <a:t> Úmluvy,  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Výbor jej zasílá </a:t>
            </a:r>
            <a:r>
              <a:rPr lang="cs-CZ" b="1"/>
              <a:t>státu</a:t>
            </a:r>
            <a:r>
              <a:rPr lang="cs-CZ"/>
              <a:t>:</a:t>
            </a:r>
            <a:endParaRPr lang="cs-CZ" dirty="0"/>
          </a:p>
          <a:p>
            <a:pPr marL="857250" lvl="1" indent="-342900"/>
            <a:r>
              <a:rPr lang="cs-CZ"/>
              <a:t>po podání (úvodní) zprávy, </a:t>
            </a:r>
            <a:endParaRPr lang="cs-CZ" dirty="0"/>
          </a:p>
          <a:p>
            <a:pPr marL="857250" lvl="1" indent="-342900"/>
            <a:r>
              <a:rPr lang="cs-CZ"/>
              <a:t>před podáním periodických zpráv (ve zjednodušené proceduře)</a:t>
            </a:r>
            <a:endParaRPr lang="cs-CZ" dirty="0"/>
          </a:p>
          <a:p>
            <a:pPr eaLnBrk="1" hangingPunct="1"/>
            <a:endParaRPr lang="cs-CZ" altLang="cs-CZ" sz="800" b="1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48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otázek </a:t>
            </a:r>
            <a:br>
              <a:rPr lang="cs-CZ" dirty="0"/>
            </a:br>
            <a:r>
              <a:rPr lang="cs-CZ" dirty="0"/>
              <a:t>pro českou republiku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D07D-5885-48DF-B570-0C7EF7FA7CBC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přijat na 21. zasedání Výboru OSN (březen/duben 2019), zveřejněn 29. dubna 2019,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7 stran, celkem </a:t>
            </a:r>
            <a:r>
              <a:rPr lang="cs-CZ" b="1" dirty="0"/>
              <a:t>28 </a:t>
            </a:r>
            <a:r>
              <a:rPr lang="cs-CZ" b="1" dirty="0" smtClean="0"/>
              <a:t>otázek</a:t>
            </a:r>
            <a:r>
              <a:rPr lang="cs-CZ" dirty="0" smtClean="0"/>
              <a:t>, 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 jeho sestavení </a:t>
            </a:r>
            <a:r>
              <a:rPr lang="cs-CZ" dirty="0" smtClean="0"/>
              <a:t>využil </a:t>
            </a:r>
            <a:r>
              <a:rPr lang="cs-CZ" dirty="0"/>
              <a:t>Výbor OSN </a:t>
            </a:r>
            <a:r>
              <a:rPr lang="cs-CZ" b="1" dirty="0" smtClean="0"/>
              <a:t>podněty </a:t>
            </a:r>
            <a:r>
              <a:rPr lang="cs-CZ" dirty="0" err="1"/>
              <a:t>ombudsmanky</a:t>
            </a:r>
            <a:r>
              <a:rPr lang="cs-CZ" dirty="0"/>
              <a:t> a organizací hájících zájmy lidí s postižením </a:t>
            </a:r>
          </a:p>
        </p:txBody>
      </p:sp>
    </p:spTree>
    <p:extLst>
      <p:ext uri="{BB962C8B-B14F-4D97-AF65-F5344CB8AC3E}">
        <p14:creationId xmlns:p14="http://schemas.microsoft.com/office/powerpoint/2010/main" val="2743972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D07D-5885-48DF-B570-0C7EF7FA7CBC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pokryty </a:t>
            </a:r>
            <a:r>
              <a:rPr lang="cs-CZ" b="1" dirty="0"/>
              <a:t>takřka všechny články </a:t>
            </a:r>
            <a:r>
              <a:rPr lang="cs-CZ" dirty="0"/>
              <a:t>Úmluvy,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Výbor OSN se zajímá například o:</a:t>
            </a:r>
          </a:p>
          <a:p>
            <a:pPr marL="857250" lvl="1" indent="-342900"/>
            <a:r>
              <a:rPr lang="cs-CZ" dirty="0"/>
              <a:t>stav ratifikace </a:t>
            </a:r>
            <a:r>
              <a:rPr lang="cs-CZ" b="1" dirty="0"/>
              <a:t>Opčního protokolu</a:t>
            </a:r>
            <a:r>
              <a:rPr lang="cs-CZ" dirty="0"/>
              <a:t>, </a:t>
            </a:r>
          </a:p>
          <a:p>
            <a:pPr marL="857250" lvl="1" indent="-342900"/>
            <a:r>
              <a:rPr lang="cs-CZ" dirty="0"/>
              <a:t>situaci </a:t>
            </a:r>
            <a:r>
              <a:rPr lang="cs-CZ" b="1" dirty="0"/>
              <a:t>žen a dětí </a:t>
            </a:r>
            <a:r>
              <a:rPr lang="cs-CZ" dirty="0"/>
              <a:t>s postižením, </a:t>
            </a:r>
          </a:p>
          <a:p>
            <a:pPr marL="857250" lvl="1" indent="-342900"/>
            <a:r>
              <a:rPr lang="cs-CZ" dirty="0"/>
              <a:t>zapojení lidí s postižením do </a:t>
            </a:r>
            <a:r>
              <a:rPr lang="cs-CZ" b="1" dirty="0"/>
              <a:t>rozhodovacích procesů</a:t>
            </a:r>
            <a:r>
              <a:rPr lang="cs-CZ" dirty="0"/>
              <a:t>, </a:t>
            </a:r>
          </a:p>
          <a:p>
            <a:pPr marL="857250" lvl="1" indent="-342900"/>
            <a:r>
              <a:rPr lang="cs-CZ" dirty="0"/>
              <a:t>pokroky, dosažené v oblasti</a:t>
            </a:r>
            <a:r>
              <a:rPr lang="cs-CZ" b="1" dirty="0"/>
              <a:t> přístupnosti</a:t>
            </a:r>
            <a:r>
              <a:rPr lang="cs-CZ" dirty="0"/>
              <a:t>, </a:t>
            </a:r>
          </a:p>
          <a:p>
            <a:pPr marL="857250" lvl="1" indent="-342900"/>
            <a:r>
              <a:rPr lang="cs-CZ" dirty="0"/>
              <a:t>opatření ke zrušení všech ustanovení umožňujících omezovat </a:t>
            </a:r>
            <a:r>
              <a:rPr lang="cs-CZ" b="1" dirty="0"/>
              <a:t>svéprávnost, </a:t>
            </a:r>
          </a:p>
          <a:p>
            <a:pPr marL="857250" lvl="1" indent="-342900"/>
            <a:r>
              <a:rPr lang="cs-CZ" dirty="0"/>
              <a:t>zajištění </a:t>
            </a:r>
            <a:r>
              <a:rPr lang="cs-CZ" b="1" dirty="0"/>
              <a:t>ochrany práv lidí </a:t>
            </a:r>
            <a:r>
              <a:rPr lang="cs-CZ" dirty="0"/>
              <a:t>s postižením žijících </a:t>
            </a:r>
            <a:r>
              <a:rPr lang="cs-CZ" b="1" dirty="0"/>
              <a:t>v</a:t>
            </a:r>
            <a:r>
              <a:rPr lang="cs-CZ" dirty="0"/>
              <a:t> </a:t>
            </a:r>
            <a:r>
              <a:rPr lang="cs-CZ" b="1" dirty="0"/>
              <a:t>institucích</a:t>
            </a:r>
            <a:r>
              <a:rPr lang="cs-CZ" dirty="0"/>
              <a:t>,</a:t>
            </a:r>
          </a:p>
          <a:p>
            <a:pPr marL="857250" lvl="1" indent="-342900"/>
            <a:r>
              <a:rPr lang="cs-CZ" dirty="0"/>
              <a:t>pokroky v oblasti </a:t>
            </a:r>
            <a:r>
              <a:rPr lang="cs-CZ" b="1" dirty="0" err="1"/>
              <a:t>deinstitucionalizace</a:t>
            </a:r>
            <a:r>
              <a:rPr lang="cs-CZ" dirty="0"/>
              <a:t>, </a:t>
            </a:r>
          </a:p>
          <a:p>
            <a:pPr marL="857250" lvl="1" indent="-342900"/>
            <a:r>
              <a:rPr lang="cs-CZ" dirty="0"/>
              <a:t>zajištění práva lidí s postižením na </a:t>
            </a:r>
            <a:r>
              <a:rPr lang="cs-CZ" b="1" dirty="0"/>
              <a:t>společné vzdělávání</a:t>
            </a:r>
            <a:r>
              <a:rPr lang="cs-CZ" dirty="0"/>
              <a:t>, </a:t>
            </a:r>
          </a:p>
          <a:p>
            <a:pPr marL="857250" lvl="1" indent="-342900"/>
            <a:r>
              <a:rPr lang="cs-CZ" dirty="0"/>
              <a:t>podporu zaměstnávání lidí s postižením </a:t>
            </a:r>
            <a:r>
              <a:rPr lang="cs-CZ" b="1" dirty="0"/>
              <a:t>na otevřeném trhu práce</a:t>
            </a:r>
            <a:r>
              <a:rPr lang="cs-CZ" dirty="0"/>
              <a:t>,</a:t>
            </a:r>
          </a:p>
          <a:p>
            <a:pPr marL="857250" lvl="1" indent="-342900"/>
            <a:r>
              <a:rPr lang="cs-CZ" dirty="0"/>
              <a:t>dopad </a:t>
            </a:r>
            <a:r>
              <a:rPr lang="cs-CZ" b="1" dirty="0"/>
              <a:t>rozvojových programů </a:t>
            </a:r>
            <a:r>
              <a:rPr lang="cs-CZ" dirty="0"/>
              <a:t>ČR na život lidí s postižením v jiných státech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39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 dále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D07D-5885-48DF-B570-0C7EF7FA7CBC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vláda (MPSV) je povinna předložit Výboru OSN odpověď na seznam otázek (zprávu) </a:t>
            </a:r>
            <a:r>
              <a:rPr lang="cs-CZ" b="1" dirty="0"/>
              <a:t>do 17. dubna 2020</a:t>
            </a:r>
            <a:r>
              <a:rPr lang="cs-CZ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 mezidobí </a:t>
            </a:r>
            <a:r>
              <a:rPr lang="cs-CZ" dirty="0" err="1"/>
              <a:t>ombudsmanka</a:t>
            </a:r>
            <a:r>
              <a:rPr lang="cs-CZ" dirty="0"/>
              <a:t> připraví </a:t>
            </a:r>
            <a:r>
              <a:rPr lang="cs-CZ" b="1" dirty="0"/>
              <a:t>alternativní zprávu</a:t>
            </a:r>
            <a:r>
              <a:rPr lang="cs-CZ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alternativní zprávu mohou </a:t>
            </a:r>
            <a:r>
              <a:rPr lang="cs-CZ" smtClean="0"/>
              <a:t>Výboru OSN předložit </a:t>
            </a:r>
            <a:r>
              <a:rPr lang="cs-CZ" dirty="0"/>
              <a:t>i </a:t>
            </a:r>
            <a:r>
              <a:rPr lang="cs-CZ" b="1" dirty="0"/>
              <a:t>organizace hájící práva lidí s postižením</a:t>
            </a:r>
            <a:r>
              <a:rPr lang="cs-CZ" dirty="0"/>
              <a:t> a ostatní nestátní neziskové organizace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69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Program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 smtClean="0"/>
              <a:t>10:00 – 10:10	Úvodní slovo veřejné ochránkyně práv</a:t>
            </a:r>
          </a:p>
          <a:p>
            <a:pPr eaLnBrk="1" hangingPunct="1"/>
            <a:r>
              <a:rPr lang="cs-CZ" altLang="cs-CZ" sz="2200" dirty="0"/>
              <a:t>	</a:t>
            </a:r>
            <a:r>
              <a:rPr lang="cs-CZ" altLang="cs-CZ" sz="2200" dirty="0" smtClean="0"/>
              <a:t>		Představení činnosti ochránkyně</a:t>
            </a:r>
          </a:p>
          <a:p>
            <a:pPr eaLnBrk="1" hangingPunct="1"/>
            <a:endParaRPr lang="cs-CZ" altLang="cs-CZ" sz="600" dirty="0" smtClean="0"/>
          </a:p>
          <a:p>
            <a:pPr eaLnBrk="1" hangingPunct="1"/>
            <a:r>
              <a:rPr lang="cs-CZ" altLang="cs-CZ" sz="2200" dirty="0" smtClean="0"/>
              <a:t>10:10 – 11:20</a:t>
            </a:r>
            <a:r>
              <a:rPr lang="cs-CZ" altLang="cs-CZ" sz="2200" dirty="0"/>
              <a:t>	</a:t>
            </a:r>
            <a:r>
              <a:rPr lang="cs-CZ" altLang="cs-CZ" sz="2200" dirty="0" smtClean="0"/>
              <a:t>Ochránkyně jako monitorovací orgán k Úmluvě</a:t>
            </a:r>
          </a:p>
          <a:p>
            <a:pPr eaLnBrk="1" hangingPunct="1"/>
            <a:r>
              <a:rPr lang="cs-CZ" altLang="cs-CZ" sz="2200" dirty="0"/>
              <a:t>	</a:t>
            </a:r>
            <a:r>
              <a:rPr lang="cs-CZ" altLang="cs-CZ" sz="2200" dirty="0" smtClean="0"/>
              <a:t>		Odbor ochrany práv lidí s postižením</a:t>
            </a:r>
          </a:p>
          <a:p>
            <a:pPr eaLnBrk="1" hangingPunct="1"/>
            <a:r>
              <a:rPr lang="cs-CZ" altLang="cs-CZ" sz="2200" dirty="0"/>
              <a:t>	</a:t>
            </a:r>
            <a:r>
              <a:rPr lang="cs-CZ" altLang="cs-CZ" sz="2200" dirty="0" smtClean="0"/>
              <a:t>		Spolupráce s organizacemi hájícími práva lidí s 					postižením </a:t>
            </a:r>
          </a:p>
          <a:p>
            <a:pPr eaLnBrk="1" hangingPunct="1"/>
            <a:endParaRPr lang="cs-CZ" altLang="cs-CZ" sz="600" dirty="0" smtClean="0"/>
          </a:p>
          <a:p>
            <a:pPr eaLnBrk="1" hangingPunct="1"/>
            <a:r>
              <a:rPr lang="cs-CZ" altLang="cs-CZ" sz="2200" dirty="0" smtClean="0"/>
              <a:t>11:20 – 11:40	Přestávka</a:t>
            </a:r>
          </a:p>
          <a:p>
            <a:pPr eaLnBrk="1" hangingPunct="1"/>
            <a:endParaRPr lang="cs-CZ" altLang="cs-CZ" sz="600" dirty="0" smtClean="0"/>
          </a:p>
          <a:p>
            <a:pPr eaLnBrk="1" hangingPunct="1"/>
            <a:r>
              <a:rPr lang="cs-CZ" altLang="cs-CZ" sz="2200" dirty="0" smtClean="0"/>
              <a:t>11:40 – 12:40	Podněty organizací hájících práva lidí s postižením</a:t>
            </a:r>
          </a:p>
          <a:p>
            <a:pPr eaLnBrk="1" hangingPunct="1"/>
            <a:endParaRPr lang="cs-CZ" altLang="cs-CZ" sz="600" dirty="0" smtClean="0"/>
          </a:p>
          <a:p>
            <a:pPr eaLnBrk="1" hangingPunct="1"/>
            <a:r>
              <a:rPr lang="cs-CZ" altLang="cs-CZ" sz="2200" dirty="0" smtClean="0"/>
              <a:t>12:40 – 13:00	Závěrečné shrnutí </a:t>
            </a:r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2741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Odbor ochrany práv lidí s postižením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r>
              <a:rPr lang="cs-CZ" dirty="0" smtClean="0"/>
              <a:t>Romana </a:t>
            </a:r>
            <a:r>
              <a:rPr lang="cs-CZ" dirty="0" err="1" smtClean="0"/>
              <a:t>jakešová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7" b="13087"/>
          <a:stretch>
            <a:fillRect/>
          </a:stretch>
        </p:blipFill>
        <p:spPr/>
      </p:pic>
      <p:pic>
        <p:nvPicPr>
          <p:cNvPr id="14" name="Zástupný symbol pro obrázek 1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324" r="160" b="26651"/>
          <a:stretch/>
        </p:blipFill>
        <p:spPr>
          <a:xfrm>
            <a:off x="4549877" y="2913502"/>
            <a:ext cx="4583768" cy="2232000"/>
          </a:xfrm>
        </p:spPr>
      </p:pic>
    </p:spTree>
    <p:extLst>
      <p:ext uri="{BB962C8B-B14F-4D97-AF65-F5344CB8AC3E}">
        <p14:creationId xmlns:p14="http://schemas.microsoft.com/office/powerpoint/2010/main" val="12662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Odbor ochrany práv </a:t>
            </a:r>
            <a:br>
              <a:rPr lang="cs-CZ" dirty="0" smtClean="0"/>
            </a:br>
            <a:r>
              <a:rPr lang="cs-CZ" dirty="0" smtClean="0"/>
              <a:t>lidí s postižením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604" t="17420" r="16188" b="22823"/>
          <a:stretch/>
        </p:blipFill>
        <p:spPr>
          <a:xfrm>
            <a:off x="449766" y="1742495"/>
            <a:ext cx="7976839" cy="41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5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Odbor ochrany práv </a:t>
            </a:r>
            <a:br>
              <a:rPr lang="cs-CZ" dirty="0" smtClean="0"/>
            </a:br>
            <a:r>
              <a:rPr lang="cs-CZ" dirty="0" smtClean="0"/>
              <a:t>lidí s postižením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7235" t="21203" r="27097" b="33432"/>
          <a:stretch/>
        </p:blipFill>
        <p:spPr>
          <a:xfrm>
            <a:off x="78560" y="2167291"/>
            <a:ext cx="4061843" cy="252178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30989" y="1694760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Doposud jsme: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7249" t="19186" r="19034" b="34933"/>
          <a:stretch/>
        </p:blipFill>
        <p:spPr>
          <a:xfrm>
            <a:off x="4140403" y="2193867"/>
            <a:ext cx="4624309" cy="24686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19268" t="65515" r="11547" b="12444"/>
          <a:stretch/>
        </p:blipFill>
        <p:spPr>
          <a:xfrm>
            <a:off x="1968326" y="4855237"/>
            <a:ext cx="5557903" cy="11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Spolupráce s organizacemi hájícími práva lidí s postižením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r>
              <a:rPr lang="cs-CZ" dirty="0" smtClean="0"/>
              <a:t>Miriam </a:t>
            </a:r>
            <a:r>
              <a:rPr lang="cs-CZ" dirty="0" err="1" smtClean="0"/>
              <a:t>rozehnalová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7" name="Zástupný symbol pro obrázek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3413" r="323" b="22768"/>
          <a:stretch/>
        </p:blipFill>
        <p:spPr>
          <a:xfrm>
            <a:off x="-44246" y="2910237"/>
            <a:ext cx="4536000" cy="2232000"/>
          </a:xfrm>
        </p:spPr>
      </p:pic>
      <p:pic>
        <p:nvPicPr>
          <p:cNvPr id="19" name="Zástupný symbol pro obrázek 1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6540" r="479" b="20424"/>
          <a:stretch/>
        </p:blipFill>
        <p:spPr/>
      </p:pic>
    </p:spTree>
    <p:extLst>
      <p:ext uri="{BB962C8B-B14F-4D97-AF65-F5344CB8AC3E}">
        <p14:creationId xmlns:p14="http://schemas.microsoft.com/office/powerpoint/2010/main" val="10418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Kdo je </a:t>
            </a:r>
            <a:r>
              <a:rPr lang="cs-CZ" dirty="0" err="1" smtClean="0"/>
              <a:t>Dpo</a:t>
            </a:r>
            <a:r>
              <a:rPr lang="cs-CZ" dirty="0" smtClean="0"/>
              <a:t>? 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DPO</a:t>
            </a:r>
            <a:r>
              <a:rPr lang="cs-CZ" dirty="0" smtClean="0"/>
              <a:t> (</a:t>
            </a:r>
            <a:r>
              <a:rPr lang="cs-CZ" dirty="0" err="1" smtClean="0"/>
              <a:t>Disabled</a:t>
            </a:r>
            <a:r>
              <a:rPr lang="cs-CZ" dirty="0" smtClean="0"/>
              <a:t> </a:t>
            </a:r>
            <a:r>
              <a:rPr lang="cs-CZ" dirty="0" err="1" smtClean="0"/>
              <a:t>Persons´Organizations</a:t>
            </a:r>
            <a:r>
              <a:rPr lang="cs-CZ" dirty="0" smtClean="0"/>
              <a:t>) </a:t>
            </a:r>
          </a:p>
          <a:p>
            <a:r>
              <a:rPr lang="cs-CZ" dirty="0" smtClean="0"/>
              <a:t>= organizace hájící práva lidí se zdravotním postižením</a:t>
            </a:r>
          </a:p>
          <a:p>
            <a:endParaRPr lang="cs-CZ" dirty="0"/>
          </a:p>
          <a:p>
            <a:r>
              <a:rPr lang="cs-CZ" b="1" dirty="0" smtClean="0"/>
              <a:t>Znaky: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lně respektují principy a práva zakotvená v Úmluvě o právech osob se zdravotním postižením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</a:t>
            </a:r>
            <a:r>
              <a:rPr lang="cs-CZ" dirty="0" smtClean="0"/>
              <a:t>sou vedeny, řízeny či spravovány lidmi se zdravotním postižením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ětšina členů může být považována za lidi se zdravotním postižením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457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role </a:t>
            </a:r>
            <a:r>
              <a:rPr lang="cs-CZ" dirty="0" err="1" smtClean="0"/>
              <a:t>dpo</a:t>
            </a:r>
            <a:r>
              <a:rPr lang="cs-CZ" sz="1800" dirty="0" err="1" smtClean="0"/>
              <a:t>s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Naplňovat zásadu „nic o nás bez nás“</a:t>
            </a:r>
          </a:p>
          <a:p>
            <a:pPr marL="857250" lvl="1" indent="-342900"/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zastupovat lidi s postižením ve veřejné diskuzi, při tvorbě legislativy a politik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efinovat potřeby lidí s postižením, vyjadřovat je a zasazovat se o jejich naplnění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zvyšovat povědomí o problematice zdravotního postižení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zasazovat se o změnu pohledu na zdravotní postižení ve společnosti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hodnotit služby dostupné lidem s postižením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zájemně spolupracovat</a:t>
            </a:r>
          </a:p>
          <a:p>
            <a:pPr marL="342900" indent="-34290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71541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Dosavadní spolupráce 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regionální setkání – počátek roku 2018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oslovení za účelem aktivní spolupráce – listopad 2018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Bulletin pro spolupracující organizace – březen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setkání – červen 2019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69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>
              <a:defRPr/>
            </a:pPr>
            <a:r>
              <a:rPr lang="cs-CZ" dirty="0"/>
              <a:t>Dosavadní spolupráce 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1829" t="9948" r="16323" b="9567"/>
          <a:stretch/>
        </p:blipFill>
        <p:spPr>
          <a:xfrm>
            <a:off x="1499616" y="1672471"/>
            <a:ext cx="5903368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23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Dosavadní spolupráce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Oslovení </a:t>
            </a:r>
            <a:r>
              <a:rPr lang="cs-CZ" b="1" dirty="0"/>
              <a:t>za účelem aktivní spolupráce – listopad 2018 </a:t>
            </a:r>
            <a:endParaRPr lang="cs-CZ" b="1" dirty="0" smtClean="0"/>
          </a:p>
          <a:p>
            <a:endParaRPr lang="cs-CZ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Dotazník</a:t>
            </a:r>
          </a:p>
          <a:p>
            <a:pPr marL="857250" lvl="1" indent="-342900"/>
            <a:r>
              <a:rPr lang="cs-CZ" dirty="0" smtClean="0"/>
              <a:t>Spadá organizace do kategorie </a:t>
            </a:r>
            <a:r>
              <a:rPr lang="cs-CZ" dirty="0" err="1" smtClean="0"/>
              <a:t>DPOs</a:t>
            </a:r>
            <a:r>
              <a:rPr lang="cs-CZ" dirty="0" smtClean="0"/>
              <a:t>? </a:t>
            </a:r>
          </a:p>
          <a:p>
            <a:pPr marL="857250" lvl="1" indent="-342900"/>
            <a:r>
              <a:rPr lang="cs-CZ" dirty="0" smtClean="0"/>
              <a:t>O jakou spolupráci má organizace zájem? (aktivní/pasivní)</a:t>
            </a:r>
          </a:p>
          <a:p>
            <a:pPr marL="857250" lvl="1" indent="-342900"/>
            <a:r>
              <a:rPr lang="cs-CZ" dirty="0" smtClean="0"/>
              <a:t>Témata pro </a:t>
            </a:r>
            <a:r>
              <a:rPr lang="cs-CZ" dirty="0"/>
              <a:t>S</a:t>
            </a:r>
            <a:r>
              <a:rPr lang="cs-CZ" dirty="0" smtClean="0"/>
              <a:t>eznam otázek pro Českou republiku</a:t>
            </a:r>
          </a:p>
          <a:p>
            <a:pPr marL="857250" lvl="1" indent="-342900"/>
            <a:r>
              <a:rPr lang="cs-CZ" dirty="0" smtClean="0"/>
              <a:t>Podněty pro činnost monitorovacího orgánu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206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Dosavadní spolupráce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70289" y="1656373"/>
            <a:ext cx="7945391" cy="443970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Oslovení </a:t>
            </a:r>
            <a:r>
              <a:rPr lang="cs-CZ" b="1" dirty="0"/>
              <a:t>za účelem aktivní spolupráce – listopad 2018 </a:t>
            </a:r>
            <a:endParaRPr lang="cs-CZ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Aktivní spolupráce</a:t>
            </a:r>
          </a:p>
          <a:p>
            <a:pPr marL="857250" lvl="1" indent="-342900"/>
            <a:r>
              <a:rPr lang="cs-CZ" dirty="0"/>
              <a:t>Praha 19</a:t>
            </a:r>
          </a:p>
          <a:p>
            <a:pPr marL="857250" lvl="1" indent="-342900"/>
            <a:r>
              <a:rPr lang="cs-CZ" dirty="0"/>
              <a:t>Ústecký kraj 6</a:t>
            </a:r>
          </a:p>
          <a:p>
            <a:pPr marL="857250" lvl="1" indent="-342900"/>
            <a:r>
              <a:rPr lang="cs-CZ" dirty="0"/>
              <a:t>Jihomoravský kraj 3</a:t>
            </a:r>
          </a:p>
          <a:p>
            <a:pPr marL="857250" lvl="1" indent="-342900"/>
            <a:r>
              <a:rPr lang="cs-CZ" dirty="0"/>
              <a:t>Liberecký kraj 2</a:t>
            </a:r>
          </a:p>
          <a:p>
            <a:pPr marL="857250" lvl="1" indent="-342900"/>
            <a:r>
              <a:rPr lang="cs-CZ" dirty="0"/>
              <a:t>Královehradecký kraj 2</a:t>
            </a:r>
          </a:p>
          <a:p>
            <a:pPr marL="857250" lvl="1" indent="-342900"/>
            <a:r>
              <a:rPr lang="cs-CZ" dirty="0"/>
              <a:t>Olomoucký kraj 2</a:t>
            </a:r>
          </a:p>
          <a:p>
            <a:pPr marL="857250" lvl="1" indent="-342900"/>
            <a:r>
              <a:rPr lang="cs-CZ" dirty="0"/>
              <a:t>Moravskoslezský kraj 2</a:t>
            </a:r>
          </a:p>
          <a:p>
            <a:pPr marL="857250" lvl="1" indent="-342900"/>
            <a:r>
              <a:rPr lang="cs-CZ" dirty="0"/>
              <a:t>Zlínský kraj 2</a:t>
            </a:r>
          </a:p>
          <a:p>
            <a:pPr marL="857250" lvl="1" indent="-342900"/>
            <a:r>
              <a:rPr lang="cs-CZ" dirty="0"/>
              <a:t>kraj Vysočina 1</a:t>
            </a:r>
          </a:p>
          <a:p>
            <a:pPr marL="857250" lvl="1" indent="-342900"/>
            <a:r>
              <a:rPr lang="cs-CZ" dirty="0"/>
              <a:t>Plzeňský kraj 1</a:t>
            </a:r>
          </a:p>
          <a:p>
            <a:pPr marL="857250" lvl="1" indent="-342900"/>
            <a:r>
              <a:rPr lang="cs-CZ" dirty="0"/>
              <a:t>Středočeský kraj 1</a:t>
            </a:r>
          </a:p>
          <a:p>
            <a:pPr marL="857250" lvl="1" indent="-342900"/>
            <a:r>
              <a:rPr lang="cs-CZ" dirty="0"/>
              <a:t>Karlovarský kraj 1 </a:t>
            </a:r>
          </a:p>
          <a:p>
            <a:pPr marL="857250" lvl="1" indent="-342900"/>
            <a:r>
              <a:rPr lang="cs-CZ" dirty="0"/>
              <a:t>Jihočeský kraj 0</a:t>
            </a:r>
          </a:p>
          <a:p>
            <a:pPr marL="857250" lvl="1" indent="-342900"/>
            <a:r>
              <a:rPr lang="cs-CZ" dirty="0"/>
              <a:t>Pardubický kraj 0</a:t>
            </a:r>
          </a:p>
          <a:p>
            <a:pPr marL="857250" lvl="1" indent="-342900"/>
            <a:endParaRPr lang="cs-CZ" dirty="0"/>
          </a:p>
        </p:txBody>
      </p:sp>
      <p:sp>
        <p:nvSpPr>
          <p:cNvPr id="7" name="Zástupný symbol pro obsah 3"/>
          <p:cNvSpPr txBox="1">
            <a:spLocks/>
          </p:cNvSpPr>
          <p:nvPr/>
        </p:nvSpPr>
        <p:spPr>
          <a:xfrm>
            <a:off x="4363843" y="2001521"/>
            <a:ext cx="7588161" cy="42855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8276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827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Pasivní spolupráce</a:t>
            </a:r>
          </a:p>
          <a:p>
            <a:pPr marL="857250" lvl="1" indent="-342900"/>
            <a:r>
              <a:rPr lang="cs-CZ" sz="1700" dirty="0" smtClean="0"/>
              <a:t>Praha 6</a:t>
            </a:r>
          </a:p>
          <a:p>
            <a:pPr marL="857250" lvl="1" indent="-342900"/>
            <a:r>
              <a:rPr lang="cs-CZ" sz="1700" dirty="0"/>
              <a:t>Liberecký kraj 3</a:t>
            </a:r>
          </a:p>
          <a:p>
            <a:pPr marL="857250" lvl="1" indent="-342900"/>
            <a:r>
              <a:rPr lang="cs-CZ" sz="1700" dirty="0"/>
              <a:t>Moravskoslezský kraj 3</a:t>
            </a:r>
          </a:p>
          <a:p>
            <a:pPr marL="857250" lvl="1" indent="-342900"/>
            <a:r>
              <a:rPr lang="cs-CZ" sz="1700" dirty="0"/>
              <a:t>Olomoucký kraj 2</a:t>
            </a:r>
          </a:p>
          <a:p>
            <a:pPr marL="857250" lvl="1" indent="-342900"/>
            <a:r>
              <a:rPr lang="cs-CZ" sz="1700" dirty="0" smtClean="0"/>
              <a:t>Ústecký kraj 1</a:t>
            </a:r>
          </a:p>
          <a:p>
            <a:pPr marL="857250" lvl="1" indent="-342900"/>
            <a:r>
              <a:rPr lang="cs-CZ" sz="1700" dirty="0" smtClean="0"/>
              <a:t>Jihomoravský kraj 1</a:t>
            </a:r>
          </a:p>
          <a:p>
            <a:pPr marL="857250" lvl="1" indent="-342900"/>
            <a:r>
              <a:rPr lang="cs-CZ" sz="1700" dirty="0"/>
              <a:t>kraj Vysočina 1</a:t>
            </a:r>
          </a:p>
          <a:p>
            <a:pPr marL="857250" lvl="1" indent="-342900"/>
            <a:r>
              <a:rPr lang="cs-CZ" sz="1700" dirty="0"/>
              <a:t>Středočeský kraj 1</a:t>
            </a:r>
          </a:p>
          <a:p>
            <a:pPr marL="857250" lvl="1" indent="-342900"/>
            <a:r>
              <a:rPr lang="cs-CZ" sz="1700" dirty="0" smtClean="0"/>
              <a:t>Královehradecký kraj 0</a:t>
            </a:r>
          </a:p>
          <a:p>
            <a:pPr marL="857250" lvl="1" indent="-342900"/>
            <a:r>
              <a:rPr lang="cs-CZ" sz="1700" dirty="0"/>
              <a:t>Pardubický kraj 1</a:t>
            </a:r>
          </a:p>
          <a:p>
            <a:pPr marL="857250" lvl="1" indent="-342900"/>
            <a:r>
              <a:rPr lang="cs-CZ" sz="1700" dirty="0" smtClean="0"/>
              <a:t>Zlínský kraj 0</a:t>
            </a:r>
          </a:p>
          <a:p>
            <a:pPr marL="857250" lvl="1" indent="-342900"/>
            <a:r>
              <a:rPr lang="cs-CZ" sz="1700" dirty="0" smtClean="0"/>
              <a:t>Plzeňský kraj 0</a:t>
            </a:r>
          </a:p>
          <a:p>
            <a:pPr marL="857250" lvl="1" indent="-342900"/>
            <a:r>
              <a:rPr lang="cs-CZ" sz="1700" dirty="0" smtClean="0"/>
              <a:t>Karlovarský kraj 0 </a:t>
            </a:r>
          </a:p>
          <a:p>
            <a:pPr marL="857250" lvl="1" indent="-342900"/>
            <a:r>
              <a:rPr lang="cs-CZ" sz="1700" dirty="0" smtClean="0"/>
              <a:t>Jihočeský kraj 0</a:t>
            </a:r>
          </a:p>
          <a:p>
            <a:pPr marL="857250" lvl="1" indent="-34290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11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Veřejná ochránkyně práv a její činnost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42236"/>
            <a:ext cx="9225777" cy="1637217"/>
          </a:xfrm>
        </p:spPr>
        <p:txBody>
          <a:bodyPr/>
          <a:lstStyle/>
          <a:p>
            <a:r>
              <a:rPr lang="cs-CZ" dirty="0" smtClean="0"/>
              <a:t>Anna </a:t>
            </a:r>
            <a:r>
              <a:rPr lang="cs-CZ" dirty="0" err="1" smtClean="0"/>
              <a:t>šabatová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97" t="7412" r="2397" b="59910"/>
          <a:stretch/>
        </p:blipFill>
        <p:spPr>
          <a:xfrm>
            <a:off x="4568643" y="2910236"/>
            <a:ext cx="4536000" cy="2232000"/>
          </a:xfrm>
        </p:spPr>
      </p:pic>
      <p:pic>
        <p:nvPicPr>
          <p:cNvPr id="12" name="Zástupný symbol pro obrázek 1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" t="30599" r="17825" b="9590"/>
          <a:stretch/>
        </p:blipFill>
        <p:spPr>
          <a:xfrm>
            <a:off x="51207" y="2910236"/>
            <a:ext cx="4583768" cy="2232000"/>
          </a:xfrm>
        </p:spPr>
      </p:pic>
    </p:spTree>
    <p:extLst>
      <p:ext uri="{BB962C8B-B14F-4D97-AF65-F5344CB8AC3E}">
        <p14:creationId xmlns:p14="http://schemas.microsoft.com/office/powerpoint/2010/main" val="372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>
              <a:defRPr/>
            </a:pPr>
            <a:r>
              <a:rPr lang="cs-CZ" dirty="0"/>
              <a:t>Dosavadní spolupráce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Výzvy ke spolupráci: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700" dirty="0"/>
              <a:t>p</a:t>
            </a:r>
            <a:r>
              <a:rPr lang="cs-CZ" sz="1700" dirty="0" smtClean="0"/>
              <a:t>odněty k Seznamu otázek pro Českou republiku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700" dirty="0"/>
              <a:t>t</a:t>
            </a:r>
            <a:r>
              <a:rPr lang="cs-CZ" sz="1700" dirty="0" smtClean="0"/>
              <a:t>vorba/připomínkování manuálu o komunikaci o lidech a s lidmi s postižením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700" dirty="0"/>
              <a:t>p</a:t>
            </a:r>
            <a:r>
              <a:rPr lang="cs-CZ" sz="1700" dirty="0" smtClean="0"/>
              <a:t>odněty k výzkumům</a:t>
            </a:r>
          </a:p>
          <a:p>
            <a:pPr marL="857250" lvl="1" indent="-342900"/>
            <a:r>
              <a:rPr lang="cs-CZ" sz="1700" dirty="0" smtClean="0"/>
              <a:t>zaměstnávání lidí se zdravotním postižením </a:t>
            </a:r>
          </a:p>
          <a:p>
            <a:pPr marL="857250" lvl="1" indent="-342900"/>
            <a:r>
              <a:rPr lang="cs-CZ" sz="1700" dirty="0"/>
              <a:t>d</a:t>
            </a:r>
            <a:r>
              <a:rPr lang="cs-CZ" sz="1700" dirty="0" smtClean="0"/>
              <a:t>ostupnost azylového bydlení pro lidi s postižením</a:t>
            </a:r>
          </a:p>
          <a:p>
            <a:pPr marL="857250" lvl="1" indent="-342900"/>
            <a:r>
              <a:rPr lang="cs-CZ" sz="1700" dirty="0"/>
              <a:t>d</a:t>
            </a:r>
            <a:r>
              <a:rPr lang="cs-CZ" sz="1700" dirty="0" smtClean="0"/>
              <a:t>ostupnost rané péče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700" dirty="0"/>
              <a:t>p</a:t>
            </a:r>
            <a:r>
              <a:rPr lang="cs-CZ" sz="1700" dirty="0" smtClean="0"/>
              <a:t>oznatky k tématu „uvolňování žáků a studentů se zdravotním postižením z tělesné výchovy“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700" dirty="0" smtClean="0"/>
              <a:t>Účast na osvětových akcích (Den Downova syndromu, promítání filmu Síla vzdoru atd.)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indent="0">
              <a:buNone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5154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Dosavadní spolupráce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Bulletin pro spolupracující organizace – březen 2019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Obsah </a:t>
            </a:r>
          </a:p>
          <a:p>
            <a:pPr marL="857250" lvl="1" indent="-342900"/>
            <a:r>
              <a:rPr lang="cs-CZ" dirty="0" smtClean="0"/>
              <a:t>Působnost ombudsmanka v oblasti </a:t>
            </a:r>
          </a:p>
          <a:p>
            <a:pPr lvl="1" indent="0">
              <a:buNone/>
            </a:pPr>
            <a:r>
              <a:rPr lang="cs-CZ" dirty="0" smtClean="0"/>
              <a:t>       monitorování práv lidí s postižením</a:t>
            </a:r>
          </a:p>
          <a:p>
            <a:pPr marL="1200150" lvl="2" indent="-342900"/>
            <a:r>
              <a:rPr lang="cs-CZ" dirty="0"/>
              <a:t>p</a:t>
            </a:r>
            <a:r>
              <a:rPr lang="cs-CZ" dirty="0" smtClean="0"/>
              <a:t>oradní orgán</a:t>
            </a:r>
          </a:p>
          <a:p>
            <a:pPr marL="1200150" lvl="2" indent="-342900"/>
            <a:r>
              <a:rPr lang="cs-CZ" dirty="0"/>
              <a:t>s</a:t>
            </a:r>
            <a:r>
              <a:rPr lang="cs-CZ" dirty="0" smtClean="0"/>
              <a:t>polupracující organizace</a:t>
            </a:r>
          </a:p>
          <a:p>
            <a:pPr marL="1200150" lvl="2" indent="-342900"/>
            <a:r>
              <a:rPr lang="cs-CZ" dirty="0"/>
              <a:t>v</a:t>
            </a:r>
            <a:r>
              <a:rPr lang="cs-CZ" dirty="0" smtClean="0"/>
              <a:t>ýzkumy</a:t>
            </a:r>
          </a:p>
          <a:p>
            <a:pPr marL="1200150" lvl="2" indent="-342900"/>
            <a:r>
              <a:rPr lang="cs-CZ" dirty="0"/>
              <a:t>d</a:t>
            </a:r>
            <a:r>
              <a:rPr lang="cs-CZ" dirty="0" smtClean="0"/>
              <a:t>oporučení</a:t>
            </a:r>
          </a:p>
          <a:p>
            <a:pPr marL="1200150" lvl="2" indent="-342900"/>
            <a:r>
              <a:rPr lang="cs-CZ" dirty="0"/>
              <a:t>o</a:t>
            </a:r>
            <a:r>
              <a:rPr lang="cs-CZ" dirty="0" smtClean="0"/>
              <a:t>světová činnost</a:t>
            </a:r>
          </a:p>
          <a:p>
            <a:pPr lvl="2" indent="0">
              <a:buNone/>
            </a:pPr>
            <a:endParaRPr lang="cs-CZ" dirty="0" smtClean="0"/>
          </a:p>
          <a:p>
            <a:pPr marL="857250" lvl="1" indent="-342900"/>
            <a:r>
              <a:rPr lang="cs-CZ" dirty="0" smtClean="0"/>
              <a:t>Aktuality z činnosti</a:t>
            </a:r>
          </a:p>
          <a:p>
            <a:pPr marL="1200150" lvl="2" indent="-342900"/>
            <a:r>
              <a:rPr lang="cs-CZ" dirty="0"/>
              <a:t>c</a:t>
            </a:r>
            <a:r>
              <a:rPr lang="cs-CZ" dirty="0" smtClean="0"/>
              <a:t>o se již letos podařilo</a:t>
            </a:r>
          </a:p>
          <a:p>
            <a:pPr marL="1200150" lvl="2" indent="-342900"/>
            <a:r>
              <a:rPr lang="cs-CZ" dirty="0"/>
              <a:t>p</a:t>
            </a:r>
            <a:r>
              <a:rPr lang="cs-CZ" dirty="0" smtClean="0"/>
              <a:t>lán na 1. polovinu roku 2019</a:t>
            </a:r>
          </a:p>
          <a:p>
            <a:pPr marL="1200150" lvl="2" indent="-342900"/>
            <a:r>
              <a:rPr lang="cs-CZ" dirty="0"/>
              <a:t>c</a:t>
            </a:r>
            <a:r>
              <a:rPr lang="cs-CZ" dirty="0" smtClean="0"/>
              <a:t>o se chystá v nejbližší době </a:t>
            </a:r>
            <a:endParaRPr lang="cs-CZ" dirty="0"/>
          </a:p>
        </p:txBody>
      </p:sp>
      <p:pic>
        <p:nvPicPr>
          <p:cNvPr id="7" name="Zástupný symbol pro obsa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816" y="2331791"/>
            <a:ext cx="2497541" cy="3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6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Do budoucna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Individuální podněty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Bulletin (2x ročně – březen, srpen)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Setkání (2x ročně – červen, prosinec)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Společné aktivity:</a:t>
            </a:r>
          </a:p>
          <a:p>
            <a:pPr marL="857250" lvl="1" indent="-342900"/>
            <a:r>
              <a:rPr lang="cs-CZ" dirty="0" smtClean="0"/>
              <a:t>Přednášky/semináře/</a:t>
            </a:r>
            <a:r>
              <a:rPr lang="cs-CZ" dirty="0" err="1" smtClean="0"/>
              <a:t>webmináře</a:t>
            </a:r>
            <a:endParaRPr lang="cs-CZ" dirty="0" smtClean="0"/>
          </a:p>
          <a:p>
            <a:pPr marL="857250" lvl="1" indent="-342900"/>
            <a:r>
              <a:rPr lang="cs-CZ" dirty="0" smtClean="0"/>
              <a:t>Kulaté stoly</a:t>
            </a:r>
          </a:p>
          <a:p>
            <a:pPr marL="857250" lvl="1" indent="-342900"/>
            <a:r>
              <a:rPr lang="cs-CZ" dirty="0" err="1" smtClean="0"/>
              <a:t>Networking</a:t>
            </a:r>
            <a:r>
              <a:rPr lang="cs-CZ" dirty="0" smtClean="0"/>
              <a:t> mezi organizacemi</a:t>
            </a:r>
          </a:p>
          <a:p>
            <a:pPr marL="857250" lvl="1" indent="-342900"/>
            <a:r>
              <a:rPr lang="cs-CZ" dirty="0" smtClean="0"/>
              <a:t>Společně připravované akce </a:t>
            </a:r>
          </a:p>
          <a:p>
            <a:pPr marL="857250" lvl="1" indent="-342900"/>
            <a:r>
              <a:rPr lang="cs-CZ" dirty="0" smtClean="0"/>
              <a:t>Možnost převzetí záštity ombudsmankou</a:t>
            </a:r>
          </a:p>
          <a:p>
            <a:pPr marL="857250" lvl="1" indent="-342900"/>
            <a:r>
              <a:rPr lang="cs-CZ" dirty="0" smtClean="0"/>
              <a:t> Tvorba materiálů k právům lidí s postižením</a:t>
            </a:r>
          </a:p>
          <a:p>
            <a:pPr marL="857250" lvl="1" indent="-342900"/>
            <a:r>
              <a:rPr lang="cs-CZ" dirty="0" smtClean="0"/>
              <a:t>Zapojení do připomínkování (zejm. právních předpisů) </a:t>
            </a:r>
          </a:p>
          <a:p>
            <a:pPr marL="342900" indent="-34290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6986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PŘESTÁVKA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1D9ABF97-777C-4C49-B5E0-3D0C400021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5269"/>
          <a:stretch>
            <a:fillRect/>
          </a:stretch>
        </p:blipFill>
        <p:spPr/>
      </p:pic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FD9B705C-970D-4B8C-B0DD-1A17DDA07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4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PODNĚTY ORGANIZACÍ HAJÍCÍCH PRÁVA LIDÍ </a:t>
            </a:r>
            <a:br>
              <a:rPr lang="cs-CZ" dirty="0" smtClean="0"/>
            </a:br>
            <a:r>
              <a:rPr lang="cs-CZ" dirty="0" smtClean="0"/>
              <a:t>S POSTIŽENÍM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1D9ABF97-777C-4C49-B5E0-3D0C400021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r="5269"/>
          <a:stretch>
            <a:fillRect/>
          </a:stretch>
        </p:blipFill>
        <p:spPr/>
      </p:pic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FD9B705C-970D-4B8C-B0DD-1A17DDA07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4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4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329184" y="174833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Zaslané p</a:t>
            </a:r>
            <a:r>
              <a:rPr lang="cs-CZ" altLang="cs-CZ" b="1" dirty="0" smtClean="0"/>
              <a:t>odněty </a:t>
            </a:r>
            <a:r>
              <a:rPr lang="cs-CZ" altLang="cs-CZ" b="1" dirty="0" smtClean="0"/>
              <a:t>organizací hájících práva lidí s postižením </a:t>
            </a:r>
            <a:endParaRPr lang="cs-CZ" altLang="cs-CZ" b="1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z</a:t>
            </a:r>
            <a:r>
              <a:rPr lang="cs-CZ" altLang="cs-CZ" dirty="0" smtClean="0"/>
              <a:t>jišťování kvality sociálních služeb pro lidi s postižením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p</a:t>
            </a:r>
            <a:r>
              <a:rPr lang="cs-CZ" altLang="cs-CZ" dirty="0" smtClean="0"/>
              <a:t>řipravenost úředníků veřejné správy na jednání lidí s postižením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m</a:t>
            </a:r>
            <a:r>
              <a:rPr lang="cs-CZ" altLang="cs-CZ" dirty="0" smtClean="0"/>
              <a:t>otivace lidí se zdravotním postižením bojovat za svou nezávislost</a:t>
            </a:r>
          </a:p>
          <a:p>
            <a:pPr marL="857250" lvl="1" indent="-342900"/>
            <a:r>
              <a:rPr lang="cs-CZ" altLang="cs-CZ" dirty="0" smtClean="0"/>
              <a:t>Koncentrace služeb pro lidi s postižením do jednoho místa</a:t>
            </a:r>
            <a:endParaRPr lang="cs-CZ" altLang="cs-CZ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m</a:t>
            </a:r>
            <a:r>
              <a:rPr lang="cs-CZ" altLang="cs-CZ" dirty="0" smtClean="0"/>
              <a:t>ožnost využití dosažené kvalifikace na trhu práce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m</a:t>
            </a:r>
            <a:r>
              <a:rPr lang="cs-CZ" altLang="cs-CZ" dirty="0" smtClean="0"/>
              <a:t>ožnost účastnit se politického a veřejného života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cs-CZ" altLang="cs-CZ" b="1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cs-CZ" altLang="cs-CZ" b="1" dirty="0" smtClean="0"/>
          </a:p>
          <a:p>
            <a:pPr eaLnBrk="1" hangingPunct="1"/>
            <a:endParaRPr lang="cs-CZ" altLang="cs-CZ" b="1" dirty="0" smtClean="0"/>
          </a:p>
          <a:p>
            <a:pPr eaLnBrk="1" hangingPunct="1"/>
            <a:endParaRPr lang="cs-CZ" altLang="cs-CZ" sz="800" b="1" dirty="0" smtClean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606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Podněty organizací hájících práva lidí s postižením </a:t>
            </a:r>
          </a:p>
          <a:p>
            <a:pPr eaLnBrk="1" hangingPunct="1"/>
            <a:endParaRPr lang="cs-CZ" altLang="cs-CZ" b="1" dirty="0" smtClean="0"/>
          </a:p>
          <a:p>
            <a:pPr eaLnBrk="1" hangingPunct="1"/>
            <a:endParaRPr lang="cs-CZ" altLang="cs-CZ" sz="800" b="1" dirty="0" smtClean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1026" name="Picture 2" descr="VÃ½sledek obrÃ¡zku pro question 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50" y="2244779"/>
            <a:ext cx="4976292" cy="33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24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Závěrečné shrnutí setkání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3091"/>
          <a:stretch>
            <a:fillRect/>
          </a:stretch>
        </p:blipFill>
        <p:spPr/>
      </p:pic>
      <p:pic>
        <p:nvPicPr>
          <p:cNvPr id="16" name="Zástupný symbol pro obrázek 1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b="18755"/>
          <a:stretch/>
        </p:blipFill>
        <p:spPr/>
      </p:pic>
    </p:spTree>
    <p:extLst>
      <p:ext uri="{BB962C8B-B14F-4D97-AF65-F5344CB8AC3E}">
        <p14:creationId xmlns:p14="http://schemas.microsoft.com/office/powerpoint/2010/main" val="7633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93223-4028-4775-96C5-BDE2D09C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D07D-5885-48DF-B570-0C7EF7FA7CBC}" type="slidenum">
              <a:rPr lang="cs-CZ" smtClean="0"/>
              <a:pPr/>
              <a:t>38</a:t>
            </a:fld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743E414-34D1-4F6A-8410-8247D226F7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03FA6DE4-58DB-4AF8-85FA-73A678FC25B4}"/>
              </a:ext>
            </a:extLst>
          </p:cNvPr>
          <p:cNvSpPr txBox="1">
            <a:spLocks/>
          </p:cNvSpPr>
          <p:nvPr/>
        </p:nvSpPr>
        <p:spPr>
          <a:xfrm>
            <a:off x="2180405" y="1614812"/>
            <a:ext cx="4425222" cy="4439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endParaRPr lang="cs-CZ" sz="2400" noProof="0" dirty="0" smtClean="0"/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4400" b="1" dirty="0" smtClean="0"/>
              <a:t>Děkujeme</a:t>
            </a:r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2400" dirty="0" smtClean="0">
                <a:hlinkClick r:id="rId2"/>
              </a:rPr>
              <a:t>jakesova@ochrance.cz</a:t>
            </a:r>
            <a:endParaRPr lang="cs-CZ" sz="2400" dirty="0" smtClean="0">
              <a:hlinkClick r:id="rId2"/>
            </a:endParaRPr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2400" dirty="0" smtClean="0">
                <a:hlinkClick r:id="rId2"/>
              </a:rPr>
              <a:t>durajova@ochrance.cz</a:t>
            </a:r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2400" dirty="0" smtClean="0">
                <a:hlinkClick r:id="rId2"/>
              </a:rPr>
              <a:t>rozehnalova@ochrance.cz</a:t>
            </a:r>
            <a:endParaRPr lang="cs-CZ" sz="2400" dirty="0" smtClean="0"/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2400" dirty="0" smtClean="0">
                <a:hlinkClick r:id="rId3"/>
              </a:rPr>
              <a:t>hadwigerova@ochrance.cz</a:t>
            </a:r>
            <a:endParaRPr lang="cs-CZ" sz="2400" dirty="0" smtClean="0"/>
          </a:p>
          <a:p>
            <a:pPr marR="0" lvl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276"/>
              </a:buClr>
              <a:buSzTx/>
              <a:tabLst/>
              <a:defRPr/>
            </a:pPr>
            <a:r>
              <a:rPr lang="cs-CZ" sz="2400" dirty="0" err="1" smtClean="0">
                <a:hlinkClick r:id="rId4"/>
              </a:rPr>
              <a:t>paulusova</a:t>
            </a:r>
            <a:r>
              <a:rPr kumimoji="0" lang="cs-CZ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4"/>
              </a:rPr>
              <a:t>@ochrance.cz</a:t>
            </a:r>
            <a:endParaRPr kumimoji="0" lang="cs-CZ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314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Vop</a:t>
            </a:r>
            <a:r>
              <a:rPr lang="cs-CZ" dirty="0" smtClean="0"/>
              <a:t> a její činnost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VEŘEJNÁ OCHRÁNKYNĚ PRÁV</a:t>
            </a:r>
          </a:p>
          <a:p>
            <a:pPr eaLnBrk="1" hangingPunct="1"/>
            <a:endParaRPr lang="cs-CZ" altLang="cs-CZ" sz="800" b="1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Pomáhá lidem, pokud mají problémy s úřady.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Snaží se, aby se s lidmi v různých zařízeních zacházelo dobře a byla respektována jejich práva a důstojnost.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Pomáhá obětem diskriminace a bojuje s předsudky.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b="1" dirty="0" smtClean="0"/>
              <a:t>Pomáhá lidem se zdravotním postižením v prosazování jejich práv.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Další.</a:t>
            </a:r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138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Vop</a:t>
            </a:r>
            <a:r>
              <a:rPr lang="cs-CZ" dirty="0" smtClean="0"/>
              <a:t> a její činnost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Jak veřejnou ochránkyni požádat, aby Vám pomohla?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/>
              <a:t>Přijdete do její kanceláře na ulici Údolní číslo 39 v Brně.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/>
              <a:t>Pošlete jí dopis </a:t>
            </a:r>
            <a:r>
              <a:rPr lang="cs-CZ" altLang="cs-CZ" dirty="0"/>
              <a:t>na </a:t>
            </a:r>
            <a:r>
              <a:rPr lang="cs-CZ" altLang="cs-CZ" dirty="0" smtClean="0"/>
              <a:t>adresu:</a:t>
            </a:r>
          </a:p>
          <a:p>
            <a:pPr algn="ctr"/>
            <a:r>
              <a:rPr lang="cs-CZ" altLang="cs-CZ" sz="3200" b="1" dirty="0" smtClean="0"/>
              <a:t> </a:t>
            </a:r>
            <a:r>
              <a:rPr lang="cs-CZ" sz="2000" b="1" dirty="0"/>
              <a:t>Kancelář veřejného ochránce práv</a:t>
            </a:r>
          </a:p>
          <a:p>
            <a:pPr algn="ctr"/>
            <a:r>
              <a:rPr lang="cs-CZ" sz="2000" b="1" dirty="0"/>
              <a:t>Údolní 39, 602 00 </a:t>
            </a:r>
            <a:r>
              <a:rPr lang="cs-CZ" sz="2000" b="1" dirty="0" smtClean="0"/>
              <a:t>Brno</a:t>
            </a:r>
            <a:endParaRPr lang="cs-CZ" alt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Pošlete jí </a:t>
            </a:r>
            <a:r>
              <a:rPr lang="cs-CZ" dirty="0"/>
              <a:t>e-mail na adresu:  </a:t>
            </a:r>
            <a:r>
              <a:rPr lang="cs-CZ" u="sng" dirty="0" smtClean="0">
                <a:hlinkClick r:id="rId2"/>
              </a:rPr>
              <a:t>podatelna@ochrance.cz</a:t>
            </a:r>
            <a:endParaRPr lang="cs-CZ" dirty="0"/>
          </a:p>
          <a:p>
            <a:endParaRPr lang="cs-CZ" b="1" dirty="0"/>
          </a:p>
          <a:p>
            <a:pPr algn="ctr"/>
            <a:r>
              <a:rPr lang="cs-CZ" sz="1800" dirty="0" smtClean="0"/>
              <a:t>Další </a:t>
            </a:r>
            <a:r>
              <a:rPr lang="cs-CZ" sz="1800" dirty="0"/>
              <a:t>způsoby, jak můžete veřejného ochránce práv oslovit, najdete na internetu na </a:t>
            </a:r>
            <a:r>
              <a:rPr lang="cs-CZ" sz="1800" dirty="0" smtClean="0"/>
              <a:t>adrese www</a:t>
            </a:r>
            <a:r>
              <a:rPr lang="cs-CZ" sz="1800" dirty="0"/>
              <a:t>. ochrance.cz/kontakty</a:t>
            </a:r>
            <a:endParaRPr lang="cs-CZ" altLang="cs-CZ" sz="600" dirty="0" smtClean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BD07D-5885-48DF-B570-0C7EF7FA7CBC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rgbClr val="0082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82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1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Vop</a:t>
            </a:r>
            <a:r>
              <a:rPr lang="cs-CZ" dirty="0" smtClean="0"/>
              <a:t> a její činnost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VEŘEJNÁ OCHRÁNKYNĚ PRÁV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 smtClean="0">
                <a:hlinkClick r:id="rId2"/>
              </a:rPr>
              <a:t>www.ochrance.cz</a:t>
            </a:r>
            <a:endParaRPr lang="cs-CZ" alt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www.facebook.com/verejny.ochrance.prav</a:t>
            </a:r>
            <a:r>
              <a:rPr lang="cs-CZ" dirty="0">
                <a:hlinkClick r:id="rId3"/>
              </a:rPr>
              <a:t>/</a:t>
            </a:r>
            <a:endParaRPr lang="cs-CZ" altLang="cs-CZ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cs-CZ" altLang="cs-CZ" dirty="0" smtClean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22027" t="7941" r="23021" b="4136"/>
          <a:stretch/>
        </p:blipFill>
        <p:spPr>
          <a:xfrm>
            <a:off x="628650" y="3006689"/>
            <a:ext cx="3052105" cy="30521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21643" t="8704" r="21625" b="13762"/>
          <a:stretch/>
        </p:blipFill>
        <p:spPr>
          <a:xfrm>
            <a:off x="4666869" y="3006689"/>
            <a:ext cx="3403235" cy="29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8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Vop</a:t>
            </a:r>
            <a:r>
              <a:rPr lang="cs-CZ" dirty="0" smtClean="0"/>
              <a:t> a její činnost</a:t>
            </a: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241402" y="1594714"/>
            <a:ext cx="8814816" cy="448189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VEŘEJNÁ OCHRÁNKYNĚ PRÁV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dirty="0"/>
              <a:t>E</a:t>
            </a:r>
            <a:r>
              <a:rPr lang="cs-CZ" altLang="cs-CZ" dirty="0" smtClean="0"/>
              <a:t>vidence stanovisek ombudsmana  </a:t>
            </a:r>
            <a:r>
              <a:rPr lang="cs-CZ" dirty="0">
                <a:hlinkClick r:id="rId2"/>
              </a:rPr>
              <a:t>https://eso.ochrance.cz/</a:t>
            </a:r>
            <a:endParaRPr lang="cs-CZ" altLang="cs-CZ" dirty="0" smtClean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cs-CZ" altLang="cs-CZ" dirty="0" smtClean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-1435" t="3194" r="16487" b="5984"/>
          <a:stretch/>
        </p:blipFill>
        <p:spPr>
          <a:xfrm>
            <a:off x="1711757" y="2411298"/>
            <a:ext cx="5355977" cy="35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9154-D157-4F9F-AE4C-C3C312A5E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Ochránkyně jako monitorovací orgán úmluvy o právech osob se zdravotním postižením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27DB6C-1ACF-4013-A9E4-BF7E72D9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245" y="5220782"/>
            <a:ext cx="9225777" cy="1637217"/>
          </a:xfrm>
        </p:spPr>
        <p:txBody>
          <a:bodyPr/>
          <a:lstStyle/>
          <a:p>
            <a:r>
              <a:rPr lang="cs-CZ" dirty="0" smtClean="0"/>
              <a:t>ZUZANA DURAJOVÁ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9" t="13487" r="-129" b="13487"/>
          <a:stretch/>
        </p:blipFill>
        <p:spPr>
          <a:xfrm>
            <a:off x="4572000" y="2916000"/>
            <a:ext cx="4583768" cy="2232000"/>
          </a:xfrm>
        </p:spPr>
      </p:pic>
      <p:pic>
        <p:nvPicPr>
          <p:cNvPr id="12" name="Zástupný symbol pro obrázek 1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b="130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95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12190" r="3448" b="6467"/>
          <a:stretch/>
        </p:blipFill>
        <p:spPr>
          <a:xfrm>
            <a:off x="184731" y="1944130"/>
            <a:ext cx="8257278" cy="4186248"/>
          </a:xfrm>
        </p:spPr>
      </p:pic>
      <p:sp>
        <p:nvSpPr>
          <p:cNvPr id="2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5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Úmluva o právech osob </a:t>
            </a:r>
            <a:br>
              <a:rPr lang="cs-CZ" dirty="0" smtClean="0"/>
            </a:br>
            <a:r>
              <a:rPr lang="cs-CZ" dirty="0" smtClean="0"/>
              <a:t>se zdravotním postižením</a:t>
            </a:r>
            <a:endParaRPr lang="cs-CZ" dirty="0"/>
          </a:p>
        </p:txBody>
      </p:sp>
      <p:sp>
        <p:nvSpPr>
          <p:cNvPr id="23556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28650" y="6478588"/>
            <a:ext cx="5716588" cy="365125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E4DAB76-69C4-4204-9EB7-3EACFDD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418" y="6479183"/>
            <a:ext cx="2095623" cy="365125"/>
          </a:xfrm>
        </p:spPr>
        <p:txBody>
          <a:bodyPr/>
          <a:lstStyle/>
          <a:p>
            <a:fld id="{D83BD07D-5885-48DF-B570-0C7EF7FA7CBC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944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1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budsman">
  <a:themeElements>
    <a:clrScheme name="Ombudsman_obecny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008276"/>
      </a:accent1>
      <a:accent2>
        <a:srgbClr val="00C8B5"/>
      </a:accent2>
      <a:accent3>
        <a:srgbClr val="9CBCB7"/>
      </a:accent3>
      <a:accent4>
        <a:srgbClr val="E2EFD9"/>
      </a:accent4>
      <a:accent5>
        <a:srgbClr val="D8D8D8"/>
      </a:accent5>
      <a:accent6>
        <a:srgbClr val="7F7F7F"/>
      </a:accent6>
      <a:hlink>
        <a:srgbClr val="008276"/>
      </a:hlink>
      <a:folHlink>
        <a:srgbClr val="0082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zlutozelena.potx" id="{F533925B-ABF7-44AD-A245-FC6E069D0F31}" vid="{48D5F437-E6E9-4913-8792-85B647239370}"/>
    </a:ext>
  </a:extLst>
</a:theme>
</file>

<file path=ppt/theme/theme2.xml><?xml version="1.0" encoding="utf-8"?>
<a:theme xmlns:a="http://schemas.openxmlformats.org/drawingml/2006/main" name="Ombudsman žlutozelená">
  <a:themeElements>
    <a:clrScheme name="Ombudsman_zelenožlutá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AFC32D"/>
      </a:accent1>
      <a:accent2>
        <a:srgbClr val="C9DA60"/>
      </a:accent2>
      <a:accent3>
        <a:srgbClr val="DBE795"/>
      </a:accent3>
      <a:accent4>
        <a:srgbClr val="E6EEB4"/>
      </a:accent4>
      <a:accent5>
        <a:srgbClr val="D8D8D8"/>
      </a:accent5>
      <a:accent6>
        <a:srgbClr val="7F7F7F"/>
      </a:accent6>
      <a:hlink>
        <a:srgbClr val="008276"/>
      </a:hlink>
      <a:folHlink>
        <a:srgbClr val="00827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zlutozelena.potx" id="{F533925B-ABF7-44AD-A245-FC6E069D0F31}" vid="{A674DA40-FDB3-414B-B4F7-6A6AB19E10A9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A71DC738674B4893D02C4CA0E22FAC" ma:contentTypeVersion="6" ma:contentTypeDescription="Vytvořit nový dokument" ma:contentTypeScope="" ma:versionID="a10d2442972f6aea282a9bd37d066590">
  <xsd:schema xmlns:xsd="http://www.w3.org/2001/XMLSchema" xmlns:xs="http://www.w3.org/2001/XMLSchema" xmlns:p="http://schemas.microsoft.com/office/2006/metadata/properties" xmlns:ns2="7aea5b64-986d-4ed0-9f25-146f1d978e98" targetNamespace="http://schemas.microsoft.com/office/2006/metadata/properties" ma:root="true" ma:fieldsID="59a29dd26b28b9f2e04c9198312141b3" ns2:_="">
    <xsd:import namespace="7aea5b64-986d-4ed0-9f25-146f1d978e98"/>
    <xsd:element name="properties">
      <xsd:complexType>
        <xsd:sequence>
          <xsd:element name="documentManagement">
            <xsd:complexType>
              <xsd:all>
                <xsd:element ref="ns2:datum_x0020_vzniku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a5b64-986d-4ed0-9f25-146f1d978e98" elementFormDefault="qualified">
    <xsd:import namespace="http://schemas.microsoft.com/office/2006/documentManagement/types"/>
    <xsd:import namespace="http://schemas.microsoft.com/office/infopath/2007/PartnerControls"/>
    <xsd:element name="datum_x0020_vzniku" ma:index="8" nillable="true" ma:displayName="datum vzniku" ma:internalName="datum_x0020_vzniku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_x0020_vzniku xmlns="7aea5b64-986d-4ed0-9f25-146f1d978e98" xsi:nil="true"/>
  </documentManagement>
</p:properties>
</file>

<file path=customXml/itemProps1.xml><?xml version="1.0" encoding="utf-8"?>
<ds:datastoreItem xmlns:ds="http://schemas.openxmlformats.org/officeDocument/2006/customXml" ds:itemID="{9E750A62-5C8E-434B-A011-88AE2DEF42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08CDF7-C007-4E97-BA39-5C61CB0F2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ea5b64-986d-4ed0-9f25-146f1d978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CCE779-BBB7-4231-A466-5264D2D4B534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aea5b64-986d-4ed0-9f25-146f1d978e9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Prezentace_CRPD</Template>
  <TotalTime>1180</TotalTime>
  <Words>1391</Words>
  <Application>Microsoft Office PowerPoint</Application>
  <PresentationFormat>Předvádění na obrazovce (4:3)</PresentationFormat>
  <Paragraphs>278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Ombudsman</vt:lpstr>
      <vt:lpstr>Ombudsman žlutozelená</vt:lpstr>
      <vt:lpstr>SETKÁNÍ S ORGANIZACEMI HÁJÍCÍMI PRÁVA LIDÍ S POSTIŽENÍM</vt:lpstr>
      <vt:lpstr>Program</vt:lpstr>
      <vt:lpstr>Veřejná ochránkyně práv a její činnost</vt:lpstr>
      <vt:lpstr>Vop a její činnost</vt:lpstr>
      <vt:lpstr>Vop a její činnost</vt:lpstr>
      <vt:lpstr>Vop a její činnost</vt:lpstr>
      <vt:lpstr>Vop a její činnost</vt:lpstr>
      <vt:lpstr>Ochránkyně jako monitorovací orgán úmluvy o právech osob se zdravotním postižením </vt:lpstr>
      <vt:lpstr>Úmluva o právech osob  se zdravotním postižením</vt:lpstr>
      <vt:lpstr>Úmluva o právech osob  se zdravotním postižením</vt:lpstr>
      <vt:lpstr>Úmluva o právech osob  se zdravotním postižením</vt:lpstr>
      <vt:lpstr>Úmluva o právech osob  se zdravotním postižením</vt:lpstr>
      <vt:lpstr>vop jako nezávislý Monitorovací mechanismus</vt:lpstr>
      <vt:lpstr>vop jako nezávislý Monitorovací mechanismus</vt:lpstr>
      <vt:lpstr>List of issues</vt:lpstr>
      <vt:lpstr>Seznam otázek (list of Issues)</vt:lpstr>
      <vt:lpstr>Seznam otázek  pro českou republiku</vt:lpstr>
      <vt:lpstr>otázky </vt:lpstr>
      <vt:lpstr>Co bude dále</vt:lpstr>
      <vt:lpstr>Odbor ochrany práv lidí s postižením </vt:lpstr>
      <vt:lpstr>Odbor ochrany práv  lidí s postižením</vt:lpstr>
      <vt:lpstr>Odbor ochrany práv  lidí s postižením</vt:lpstr>
      <vt:lpstr>Spolupráce s organizacemi hájícími práva lidí s postižením</vt:lpstr>
      <vt:lpstr>Kdo je Dpo? </vt:lpstr>
      <vt:lpstr>role dpos</vt:lpstr>
      <vt:lpstr>Dosavadní spolupráce </vt:lpstr>
      <vt:lpstr>Dosavadní spolupráce </vt:lpstr>
      <vt:lpstr>Dosavadní spolupráce</vt:lpstr>
      <vt:lpstr>Dosavadní spolupráce</vt:lpstr>
      <vt:lpstr>Dosavadní spolupráce</vt:lpstr>
      <vt:lpstr>Dosavadní spolupráce</vt:lpstr>
      <vt:lpstr>Do budoucna</vt:lpstr>
      <vt:lpstr>PŘESTÁVKA</vt:lpstr>
      <vt:lpstr>PODNĚTY ORGANIZACÍ HAJÍCÍCH PRÁVA LIDÍ  S POSTIŽENÍM</vt:lpstr>
      <vt:lpstr>Prezentace aplikace PowerPoint</vt:lpstr>
      <vt:lpstr>Prezentace aplikace PowerPoint</vt:lpstr>
      <vt:lpstr>Závěrečné shrnutí setkání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Třetí zasedání poradního orgánu ochránkyně</dc:title>
  <dc:creator>Paulusová Magdalena Mgr.</dc:creator>
  <cp:keywords>MF</cp:keywords>
  <cp:lastModifiedBy>Rozehnalová Miriam Mgr.</cp:lastModifiedBy>
  <cp:revision>113</cp:revision>
  <cp:lastPrinted>2019-06-12T08:29:16Z</cp:lastPrinted>
  <dcterms:created xsi:type="dcterms:W3CDTF">2018-11-26T06:00:44Z</dcterms:created>
  <dcterms:modified xsi:type="dcterms:W3CDTF">2019-06-12T08:32:53Z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0x010100D3A71DC738674B4893D02C4CA0E22FAC</vt:lpwstr>
  </property>
</Properties>
</file>